
<file path=[Content_Types].xml><?xml version="1.0" encoding="utf-8"?>
<Types xmlns="http://schemas.openxmlformats.org/package/2006/content-types">
  <Default ContentType="image/png" Extension="png"/>
  <Default ContentType="application/vnd.openxmlformats-package.relationships+xml" Extension="rels"/>
  <Default ContentType="application/xml" Extension="xml"/>
  <Override ContentType="application/vnd.openxmlformats-officedocument.presentationml.presentation.main+xml" PartName="/ppt/presentation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slide+xml" PartName="/ppt/slides/slide6.xml"/>
  <Override ContentType="application/vnd.openxmlformats-officedocument.presentationml.slide+xml" PartName="/ppt/slides/slide7.xml"/>
  <Override ContentType="application/vnd.openxmlformats-officedocument.presentationml.slide+xml" PartName="/ppt/slides/slide8.xml"/>
  <Override ContentType="application/vnd.openxmlformats-officedocument.presentationml.slide+xml" PartName="/ppt/slides/slide9.xml"/>
  <Override ContentType="application/vnd.openxmlformats-officedocument.presentationml.slide+xml" PartName="/ppt/slides/slide10.xml"/>
  <Override ContentType="application/vnd.openxmlformats-officedocument.presentationml.slide+xml" PartName="/ppt/slides/slide11.xml"/>
  <Override ContentType="application/vnd.openxmlformats-officedocument.presentationml.slide+xml" PartName="/ppt/slides/slide12.xml"/>
  <Override ContentType="application/vnd.openxmlformats-officedocument.presentationml.slide+xml" PartName="/ppt/slides/slide13.xml"/>
  <Override ContentType="application/vnd.openxmlformats-officedocument.presentationml.slide+xml" PartName="/ppt/slides/slide14.xml"/>
  <Override ContentType="application/vnd.openxmlformats-officedocument.presentationml.slide+xml" PartName="/ppt/slides/slide15.xml"/>
  <Override ContentType="application/vnd.openxmlformats-officedocument.presentationml.slide+xml" PartName="/ppt/slides/slide16.xml"/>
  <Override ContentType="application/vnd.openxmlformats-officedocument.presentationml.slide+xml" PartName="/ppt/slides/slide17.xml"/>
  <Override ContentType="application/vnd.openxmlformats-officedocument.presentationml.slide+xml" PartName="/ppt/slides/slide18.xml"/>
  <Override ContentType="application/vnd.openxmlformats-officedocument.presentationml.slide+xml" PartName="/ppt/slides/slide19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22.xml"/>
  <Override ContentType="application/vnd.openxmlformats-officedocument.presentationml.slide+xml" PartName="/ppt/slides/slide23.xml"/>
  <Override ContentType="application/vnd.openxmlformats-officedocument.presentationml.slide+xml" PartName="/ppt/slides/slide24.xml"/>
  <Override ContentType="application/vnd.openxmlformats-officedocument.presentationml.slide+xml" PartName="/ppt/slides/slide25.xml"/>
  <Override ContentType="application/vnd.openxmlformats-officedocument.presentationml.slide+xml" PartName="/ppt/slides/slide26.xml"/>
  <Override ContentType="application/vnd.openxmlformats-officedocument.presentationml.slide+xml" PartName="/ppt/slides/slide27.xml"/>
  <Override ContentType="application/vnd.openxmlformats-officedocument.presentationml.slide+xml" PartName="/ppt/slides/slide28.xml"/>
  <Override ContentType="application/vnd.openxmlformats-officedocument.presentationml.slide+xml" PartName="/ppt/slides/slide29.xml"/>
  <Override ContentType="application/vnd.openxmlformats-officedocument.presentationml.slide+xml" PartName="/ppt/slides/slide30.xml"/>
  <Override ContentType="application/vnd.openxmlformats-officedocument.presentationml.slide+xml" PartName="/ppt/slides/slide31.xml"/>
  <Override ContentType="application/vnd.openxmlformats-officedocument.presentationml.slide+xml" PartName="/ppt/slides/slide32.xml"/>
  <Override ContentType="application/vnd.openxmlformats-officedocument.presentationml.notesMaster+xml" PartName="/ppt/notesMasters/notesMaster1.xml"/>
  <Override ContentType="application/vnd.openxmlformats-officedocument.presentationml.presProps+xml" PartName="/ppt/presProps.xml"/>
  <Override ContentType="application/vnd.openxmlformats-officedocument.presentationml.viewProps+xml" PartName="/ppt/viewProps.xml"/>
  <Override ContentType="application/vnd.openxmlformats-officedocument.theme+xml" PartName="/ppt/theme/theme1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theme+xml" PartName="/ppt/theme/theme2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0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29.xml"/>
  <Override ContentType="application/vnd.openxmlformats-officedocument.presentationml.notesSlide+xml" PartName="/ppt/notesSlides/notesSlide30.xml"/>
  <Override ContentType="application/vnd.openxmlformats-package.core-properties+xml" PartName="/docProps/core.xml"/>
  <Override ContentType="application/vnd.openxmlformats-officedocument.extended-properties+xml" PartName="/docProps/app.xml"/>
  <Default ContentType="image/jpeg" Extension="jpeg"/>
  <Override ContentType="application/vnd.openxmlformats-officedocument.custom-properties+xml" PartName="/docProps/custom.xml"/>
</Types>
</file>

<file path=_rels/.rels><?xml version="1.0" encoding="UTF-8" standalone="yes" ?><Relationships xmlns="http://schemas.openxmlformats.org/package/2006/relationships"><Relationship Id="rId3" Target="docProps/app.xml" Type="http://schemas.openxmlformats.org/officeDocument/2006/relationships/extended-properties"/><Relationship Id="rId2" Target="docProps/core.xml" Type="http://schemas.openxmlformats.org/package/2006/relationships/metadata/core-properties"/><Relationship Id="rId1" Target="ppt/presentation.xml" Type="http://schemas.openxmlformats.org/officeDocument/2006/relationships/officeDocument"/><Relationship Id="rId4" Target="docProps/custom.xml" Type="http://schemas.openxmlformats.org/officeDocument/2006/relationships/custom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34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</p:sldIdLst>
  <p:sldSz cx="9144000" cy="5143500" type="screen16x9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Calibri"/>
        <a:ea typeface="Calibri"/>
        <a:cs typeface="Calibri"/>
        <a:sym typeface="Calibri"/>
      </a:defRPr>
    </a:lvl1pPr>
    <a:lvl2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Calibri"/>
        <a:ea typeface="Calibri"/>
        <a:cs typeface="Calibri"/>
        <a:sym typeface="Calibri"/>
      </a:defRPr>
    </a:lvl2pPr>
    <a:lvl3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Calibri"/>
        <a:ea typeface="Calibri"/>
        <a:cs typeface="Calibri"/>
        <a:sym typeface="Calibri"/>
      </a:defRPr>
    </a:lvl3pPr>
    <a:lvl4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Calibri"/>
        <a:ea typeface="Calibri"/>
        <a:cs typeface="Calibri"/>
        <a:sym typeface="Calibri"/>
      </a:defRPr>
    </a:lvl4pPr>
    <a:lvl5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Calibri"/>
        <a:ea typeface="Calibri"/>
        <a:cs typeface="Calibri"/>
        <a:sym typeface="Calibri"/>
      </a:defRPr>
    </a:lvl5pPr>
    <a:lvl6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Calibri"/>
        <a:ea typeface="Calibri"/>
        <a:cs typeface="Calibri"/>
        <a:sym typeface="Calibri"/>
      </a:defRPr>
    </a:lvl6pPr>
    <a:lvl7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Calibri"/>
        <a:ea typeface="Calibri"/>
        <a:cs typeface="Calibri"/>
        <a:sym typeface="Calibri"/>
      </a:defRPr>
    </a:lvl7pPr>
    <a:lvl8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Calibri"/>
        <a:ea typeface="Calibri"/>
        <a:cs typeface="Calibri"/>
        <a:sym typeface="Calibri"/>
      </a:defRPr>
    </a:lvl8pPr>
    <a:lvl9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Calibri"/>
        <a:ea typeface="Calibri"/>
        <a:cs typeface="Calibri"/>
        <a:sym typeface="Calibri"/>
      </a:defRPr>
    </a:lvl9pPr>
  </p:defaultTextStyle>
  <p:extLst>
    <p:ext uri="{EFAFB233-063F-42B5-8137-9DF3F51BA10A}">
      <p15:sldGuideLst xmlns:p15="http://schemas.microsoft.com/office/powerpoint/2012/main">
        <p15:guide id="1" orient="horz" pos="1892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DD4EA"/>
          </a:solidFill>
        </a:fill>
      </a:tcStyle>
    </a:wholeTbl>
    <a:band2H>
      <a:tcTxStyle/>
      <a:tcStyle>
        <a:tcBdr/>
        <a:fill>
          <a:solidFill>
            <a:srgbClr val="E8EBF5"/>
          </a:solidFill>
        </a:fill>
      </a:tcStyle>
    </a:band2H>
    <a:firstCol>
      <a:tcTxStyle b="on" i="off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E0E0E0"/>
          </a:solidFill>
        </a:fill>
      </a:tcStyle>
    </a:wholeTbl>
    <a:band2H>
      <a:tcTxStyle/>
      <a:tcStyle>
        <a:tcBdr/>
        <a:fill>
          <a:solidFill>
            <a:srgbClr val="F0F0F0"/>
          </a:solidFill>
        </a:fill>
      </a:tcStyle>
    </a:band2H>
    <a:firstCol>
      <a:tcTxStyle b="on" i="off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4E2CE"/>
          </a:solidFill>
        </a:fill>
      </a:tcStyle>
    </a:wholeTbl>
    <a:band2H>
      <a:tcTxStyle/>
      <a:tcStyle>
        <a:tcBdr/>
        <a:fill>
          <a:solidFill>
            <a:srgbClr val="EBF1E8"/>
          </a:solidFill>
        </a:fill>
      </a:tcStyle>
    </a:band2H>
    <a:firstCol>
      <a:tcTxStyle b="on" i="off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/>
      <a:tcStyle>
        <a:tcBdr/>
        <a:fill>
          <a:solidFill>
            <a:srgbClr val="E6E6E6"/>
          </a:solidFill>
        </a:fill>
      </a:tcStyle>
    </a:band2H>
    <a:firstCol>
      <a:tcTxStyle b="on" i="off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941"/>
    <p:restoredTop sz="85530"/>
  </p:normalViewPr>
  <p:slideViewPr>
    <p:cSldViewPr snapToGrid="0" snapToObjects="1" showGuides="1">
      <p:cViewPr varScale="1">
        <p:scale>
          <a:sx n="53" d="100"/>
          <a:sy n="53" d="100"/>
        </p:scale>
        <p:origin x="184" y="1304"/>
      </p:cViewPr>
      <p:guideLst>
        <p:guide orient="horz" pos="1892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Shape 95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96" name="Shape 96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latinLnBrk="0">
      <a:defRPr sz="1200">
        <a:latin typeface="+mn-lt"/>
        <a:ea typeface="+mn-ea"/>
        <a:cs typeface="+mn-cs"/>
        <a:sym typeface="Arial"/>
      </a:defRPr>
    </a:lvl1pPr>
    <a:lvl2pPr indent="228600" latinLnBrk="0">
      <a:defRPr sz="1200">
        <a:latin typeface="+mn-lt"/>
        <a:ea typeface="+mn-ea"/>
        <a:cs typeface="+mn-cs"/>
        <a:sym typeface="Arial"/>
      </a:defRPr>
    </a:lvl2pPr>
    <a:lvl3pPr indent="457200" latinLnBrk="0">
      <a:defRPr sz="1200">
        <a:latin typeface="+mn-lt"/>
        <a:ea typeface="+mn-ea"/>
        <a:cs typeface="+mn-cs"/>
        <a:sym typeface="Arial"/>
      </a:defRPr>
    </a:lvl3pPr>
    <a:lvl4pPr indent="685800" latinLnBrk="0">
      <a:defRPr sz="1200">
        <a:latin typeface="+mn-lt"/>
        <a:ea typeface="+mn-ea"/>
        <a:cs typeface="+mn-cs"/>
        <a:sym typeface="Arial"/>
      </a:defRPr>
    </a:lvl4pPr>
    <a:lvl5pPr indent="914400" latinLnBrk="0">
      <a:defRPr sz="1200">
        <a:latin typeface="+mn-lt"/>
        <a:ea typeface="+mn-ea"/>
        <a:cs typeface="+mn-cs"/>
        <a:sym typeface="Arial"/>
      </a:defRPr>
    </a:lvl5pPr>
    <a:lvl6pPr indent="1143000" latinLnBrk="0">
      <a:defRPr sz="1200">
        <a:latin typeface="+mn-lt"/>
        <a:ea typeface="+mn-ea"/>
        <a:cs typeface="+mn-cs"/>
        <a:sym typeface="Arial"/>
      </a:defRPr>
    </a:lvl6pPr>
    <a:lvl7pPr indent="1371600" latinLnBrk="0">
      <a:defRPr sz="1200">
        <a:latin typeface="+mn-lt"/>
        <a:ea typeface="+mn-ea"/>
        <a:cs typeface="+mn-cs"/>
        <a:sym typeface="Arial"/>
      </a:defRPr>
    </a:lvl7pPr>
    <a:lvl8pPr indent="1600200" latinLnBrk="0">
      <a:defRPr sz="1200">
        <a:latin typeface="+mn-lt"/>
        <a:ea typeface="+mn-ea"/>
        <a:cs typeface="+mn-cs"/>
        <a:sym typeface="Arial"/>
      </a:defRPr>
    </a:lvl8pPr>
    <a:lvl9pPr indent="1828800" latinLnBrk="0">
      <a:defRPr sz="1200">
        <a:latin typeface="+mn-lt"/>
        <a:ea typeface="+mn-ea"/>
        <a:cs typeface="+mn-cs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apps.apple.com/ru/app/%D0%B1%D0%B0%D0%BD%D0%BA%D0%BD%D0%BE%D1%82%D1%8B-%D0%B1%D0%B0%D0%BD%D0%BA%D0%B0-%D1%80%D0%BE%D1%81%D1%81%D0%B8%D0%B8/id1387816411?l=ru&amp;ls=1" TargetMode="External"/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s://play.google.com/store/apps/details?id=ru.cbr.banknotesrf" TargetMode="Externa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br.ru/" TargetMode="External"/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defRPr sz="1600">
                <a:solidFill>
                  <a:srgbClr val="FFFFFF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pPr>
            <a:r>
              <a:rPr lang="ru-RU" dirty="0"/>
              <a:t>Списание денег со счета без ведома владельца, кража паролей </a:t>
            </a:r>
            <a:br>
              <a:rPr lang="ru-RU" dirty="0"/>
            </a:br>
            <a:r>
              <a:rPr lang="ru-RU" dirty="0"/>
              <a:t>и </a:t>
            </a:r>
            <a:r>
              <a:rPr lang="ru-RU" dirty="0" err="1"/>
              <a:t>пин</a:t>
            </a:r>
            <a:r>
              <a:rPr lang="ru-RU" dirty="0"/>
              <a:t>-кодов, легкий заработок в интернете и вклады под невероятные проценты, </a:t>
            </a:r>
            <a:br>
              <a:rPr lang="ru-RU" dirty="0"/>
            </a:br>
            <a:r>
              <a:rPr lang="ru-RU" dirty="0"/>
              <a:t>онлайн-казино — все это виды финансового мошенничества.</a:t>
            </a:r>
          </a:p>
          <a:p>
            <a:pPr>
              <a:defRPr sz="1600">
                <a:solidFill>
                  <a:srgbClr val="FFFFFF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pPr>
            <a:r>
              <a:rPr lang="ru-RU" dirty="0"/>
              <a:t> </a:t>
            </a:r>
          </a:p>
          <a:p>
            <a:pPr>
              <a:defRPr sz="1600">
                <a:solidFill>
                  <a:srgbClr val="FFFFFF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pPr>
            <a:r>
              <a:rPr lang="ru-RU" dirty="0"/>
              <a:t>Преступники будут спекулировать на ваших чувствах, обещать золотые горы, </a:t>
            </a:r>
            <a:br>
              <a:rPr lang="ru-RU" dirty="0"/>
            </a:br>
            <a:r>
              <a:rPr lang="ru-RU" dirty="0" err="1"/>
              <a:t>мимикрировать</a:t>
            </a:r>
            <a:r>
              <a:rPr lang="ru-RU" dirty="0"/>
              <a:t> под сотрудников банков или государственных организаций, </a:t>
            </a:r>
            <a:br>
              <a:rPr lang="ru-RU" dirty="0"/>
            </a:br>
            <a:r>
              <a:rPr lang="ru-RU" dirty="0"/>
              <a:t>чтобы выманить деньги. Как распознать мошенника и что делать, если вас </a:t>
            </a:r>
            <a:br>
              <a:rPr lang="ru-RU" dirty="0"/>
            </a:br>
            <a:r>
              <a:rPr lang="ru-RU" dirty="0"/>
              <a:t>все-таки удалось обмануть?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1802780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SzPct val="100000"/>
              <a:buAutoNum type="arabicPeriod"/>
              <a:defRPr sz="1600">
                <a:solidFill>
                  <a:srgbClr val="FFFFFF"/>
                </a:solidFill>
              </a:defRPr>
            </a:pPr>
            <a:r>
              <a:rPr lang="ru-RU" dirty="0">
                <a:latin typeface="Proxima Nova Rg" panose="02000506030000020004" pitchFamily="2" charset="0"/>
              </a:rPr>
              <a:t>Позвоните в банк (номер всегда есть на обороте карты </a:t>
            </a:r>
            <a:br>
              <a:rPr lang="ru-RU" dirty="0">
                <a:latin typeface="Proxima Nova Rg" panose="02000506030000020004" pitchFamily="2" charset="0"/>
              </a:rPr>
            </a:br>
            <a:r>
              <a:rPr lang="ru-RU" dirty="0">
                <a:latin typeface="Proxima Nova Rg" panose="02000506030000020004" pitchFamily="2" charset="0"/>
              </a:rPr>
              <a:t>или на главной странице сайта банка), сообщите </a:t>
            </a:r>
            <a:br>
              <a:rPr lang="ru-RU" dirty="0">
                <a:latin typeface="Proxima Nova Rg" panose="02000506030000020004" pitchFamily="2" charset="0"/>
              </a:rPr>
            </a:br>
            <a:r>
              <a:rPr lang="ru-RU" dirty="0">
                <a:latin typeface="Proxima Nova Rg" panose="02000506030000020004" pitchFamily="2" charset="0"/>
              </a:rPr>
              <a:t>о мошеннической операции и заблокируйте карту.</a:t>
            </a:r>
          </a:p>
          <a:p>
            <a:pPr>
              <a:defRPr sz="1600">
                <a:solidFill>
                  <a:srgbClr val="FFFFFF"/>
                </a:solidFill>
              </a:defRPr>
            </a:pPr>
            <a:endParaRPr lang="ru-RU" sz="1200" dirty="0">
              <a:solidFill>
                <a:srgbClr val="FFFFFF"/>
              </a:solidFill>
              <a:latin typeface="Proxima Nova Rg" panose="02000506030000020004" pitchFamily="2" charset="0"/>
              <a:ea typeface="+mn-ea"/>
              <a:cs typeface="+mn-cs"/>
              <a:sym typeface="Arial"/>
            </a:endParaRPr>
          </a:p>
          <a:p>
            <a:pPr marL="228600" indent="-228600">
              <a:buSzPct val="100000"/>
              <a:buAutoNum type="arabicPeriod" startAt="2"/>
              <a:defRPr sz="1600">
                <a:solidFill>
                  <a:srgbClr val="FFFFFF"/>
                </a:solidFill>
              </a:defRPr>
            </a:pPr>
            <a:r>
              <a:rPr lang="ru-RU" dirty="0">
                <a:latin typeface="Proxima Nova Rg" panose="02000506030000020004" pitchFamily="2" charset="0"/>
              </a:rPr>
              <a:t>Запросите выписку по счету и напишите заявление </a:t>
            </a:r>
            <a:br>
              <a:rPr lang="ru-RU" dirty="0">
                <a:latin typeface="Proxima Nova Rg" panose="02000506030000020004" pitchFamily="2" charset="0"/>
              </a:rPr>
            </a:br>
            <a:r>
              <a:rPr lang="ru-RU" dirty="0">
                <a:latin typeface="Proxima Nova Rg" panose="02000506030000020004" pitchFamily="2" charset="0"/>
              </a:rPr>
              <a:t>о несогласии с операцией. </a:t>
            </a:r>
          </a:p>
          <a:p>
            <a:pPr>
              <a:defRPr sz="1600">
                <a:solidFill>
                  <a:srgbClr val="FFFFFF"/>
                </a:solidFill>
              </a:defRPr>
            </a:pPr>
            <a:endParaRPr lang="ru-RU" sz="1200" dirty="0">
              <a:solidFill>
                <a:srgbClr val="FFFFFF"/>
              </a:solidFill>
              <a:latin typeface="Proxima Nova Rg" panose="02000506030000020004" pitchFamily="2" charset="0"/>
              <a:ea typeface="+mn-ea"/>
              <a:cs typeface="+mn-cs"/>
              <a:sym typeface="Arial"/>
            </a:endParaRPr>
          </a:p>
          <a:p>
            <a:pPr marL="228600" indent="-228600">
              <a:buSzPct val="100000"/>
              <a:buAutoNum type="arabicPeriod" startAt="3"/>
              <a:defRPr sz="1600">
                <a:solidFill>
                  <a:srgbClr val="FFFFFF"/>
                </a:solidFill>
              </a:defRPr>
            </a:pPr>
            <a:r>
              <a:rPr lang="ru-RU" dirty="0">
                <a:latin typeface="Proxima Nova Rg" panose="02000506030000020004" pitchFamily="2" charset="0"/>
              </a:rPr>
              <a:t>Обратитесь с заявлением в отдел полиции по месту жительства </a:t>
            </a:r>
            <a:br>
              <a:rPr lang="ru-RU" dirty="0">
                <a:latin typeface="Proxima Nova Rg" panose="02000506030000020004" pitchFamily="2" charset="0"/>
              </a:rPr>
            </a:br>
            <a:r>
              <a:rPr lang="ru-RU" dirty="0">
                <a:latin typeface="Proxima Nova Rg" panose="02000506030000020004" pitchFamily="2" charset="0"/>
              </a:rPr>
              <a:t>или отправьте обращение в управление «К» МВД России.</a:t>
            </a:r>
            <a:endParaRPr lang="ru-RU" sz="1200" dirty="0">
              <a:solidFill>
                <a:srgbClr val="FFFFFF"/>
              </a:solidFill>
              <a:latin typeface="Proxima Nova Rg" panose="02000506030000020004" pitchFamily="2" charset="0"/>
              <a:ea typeface="+mn-ea"/>
              <a:cs typeface="+mn-cs"/>
              <a:sym typeface="Arial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4717445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R="25400">
              <a:defRPr sz="1600">
                <a:solidFill>
                  <a:srgbClr val="FFFFFF"/>
                </a:solidFill>
              </a:defRPr>
            </a:pPr>
            <a:r>
              <a:rPr lang="ru-RU" dirty="0">
                <a:latin typeface="Proxima Nova Rg" panose="02000506030000020004" pitchFamily="2" charset="0"/>
              </a:rPr>
              <a:t>Несмотря на то, что банковские карты прочно вошли в нашу жизнь, </a:t>
            </a:r>
            <a:br>
              <a:rPr lang="ru-RU" dirty="0">
                <a:latin typeface="Proxima Nova Rg" panose="02000506030000020004" pitchFamily="2" charset="0"/>
              </a:rPr>
            </a:br>
            <a:r>
              <a:rPr lang="ru-RU" dirty="0">
                <a:latin typeface="Proxima Nova Rg" panose="02000506030000020004" pitchFamily="2" charset="0"/>
              </a:rPr>
              <a:t>став привычной формой расчетов, бывают ситуации когда рассчитаться можно только наличными. </a:t>
            </a:r>
            <a:br>
              <a:rPr lang="ru-RU" dirty="0">
                <a:latin typeface="Proxima Nova Rg" panose="02000506030000020004" pitchFamily="2" charset="0"/>
              </a:rPr>
            </a:br>
            <a:r>
              <a:rPr lang="ru-RU" dirty="0">
                <a:latin typeface="Proxima Nova Rg" panose="02000506030000020004" pitchFamily="2" charset="0"/>
              </a:rPr>
              <a:t>И тут чтобы не стать жертвой мошенников нужно </a:t>
            </a:r>
            <a:br>
              <a:rPr lang="ru-RU" dirty="0">
                <a:latin typeface="Proxima Nova Rg" panose="02000506030000020004" pitchFamily="2" charset="0"/>
              </a:rPr>
            </a:br>
            <a:r>
              <a:rPr lang="ru-RU" dirty="0">
                <a:latin typeface="Proxima Nova Rg" panose="02000506030000020004" pitchFamily="2" charset="0"/>
              </a:rPr>
              <a:t>хорошо знать свои деньги и их защитные признаки. </a:t>
            </a:r>
            <a:br>
              <a:rPr lang="ru-RU" dirty="0">
                <a:latin typeface="Proxima Nova Rg" panose="02000506030000020004" pitchFamily="2" charset="0"/>
              </a:rPr>
            </a:br>
            <a:endParaRPr lang="ru-RU" sz="1200" dirty="0">
              <a:solidFill>
                <a:srgbClr val="FFFFFF"/>
              </a:solidFill>
              <a:latin typeface="Proxima Nova Rg" panose="02000506030000020004" pitchFamily="2" charset="0"/>
              <a:ea typeface="+mn-ea"/>
              <a:cs typeface="+mn-cs"/>
              <a:sym typeface="Arial"/>
            </a:endParaRPr>
          </a:p>
          <a:p>
            <a:pPr marR="25400">
              <a:defRPr sz="2000" b="1">
                <a:solidFill>
                  <a:srgbClr val="FFFFFF"/>
                </a:solidFill>
              </a:defRPr>
            </a:pPr>
            <a:r>
              <a:rPr lang="ru-RU" dirty="0">
                <a:latin typeface="Proxima Nova Rg" panose="02000506030000020004" pitchFamily="2" charset="0"/>
              </a:rPr>
              <a:t>Когда стоит проявить осторожность?</a:t>
            </a:r>
          </a:p>
          <a:p>
            <a:pPr marR="25400">
              <a:defRPr sz="2000" b="1">
                <a:solidFill>
                  <a:srgbClr val="FFFFFF"/>
                </a:solidFill>
              </a:defRPr>
            </a:pPr>
            <a:endParaRPr lang="ru-RU" sz="1600" b="1" dirty="0">
              <a:solidFill>
                <a:srgbClr val="FFFFFF"/>
              </a:solidFill>
              <a:latin typeface="Proxima Nova Rg" panose="02000506030000020004" pitchFamily="2" charset="0"/>
              <a:ea typeface="+mn-ea"/>
              <a:cs typeface="+mn-cs"/>
              <a:sym typeface="Arial"/>
            </a:endParaRPr>
          </a:p>
          <a:p>
            <a:pPr marL="182563" marR="38100" indent="-174625">
              <a:buSzPct val="100000"/>
              <a:buFont typeface="Arial" panose="020B0604020202020204" pitchFamily="34" charset="0"/>
              <a:buChar char="•"/>
              <a:defRPr sz="1600">
                <a:solidFill>
                  <a:srgbClr val="FFFFFF"/>
                </a:solidFill>
              </a:defRPr>
            </a:pPr>
            <a:r>
              <a:rPr lang="ru-RU" dirty="0">
                <a:latin typeface="Proxima Nova Rg" panose="02000506030000020004" pitchFamily="2" charset="0"/>
              </a:rPr>
              <a:t>Вы продаете что-то с рук или получаете сдачу в мелком магазинчике </a:t>
            </a:r>
            <a:br>
              <a:rPr lang="ru-RU" dirty="0">
                <a:latin typeface="Proxima Nova Rg" panose="02000506030000020004" pitchFamily="2" charset="0"/>
              </a:rPr>
            </a:br>
            <a:r>
              <a:rPr lang="ru-RU" dirty="0">
                <a:latin typeface="Proxima Nova Rg" panose="02000506030000020004" pitchFamily="2" charset="0"/>
              </a:rPr>
              <a:t>или на рынке.</a:t>
            </a:r>
            <a:endParaRPr lang="ru-RU" sz="1200" dirty="0">
              <a:solidFill>
                <a:srgbClr val="FFFFFF"/>
              </a:solidFill>
              <a:latin typeface="Proxima Nova Rg" panose="02000506030000020004" pitchFamily="2" charset="0"/>
              <a:ea typeface="+mn-ea"/>
              <a:cs typeface="+mn-cs"/>
              <a:sym typeface="Arial"/>
            </a:endParaRPr>
          </a:p>
          <a:p>
            <a:pPr marL="182563" marR="38100" indent="-174625">
              <a:buFont typeface="Arial" panose="020B0604020202020204" pitchFamily="34" charset="0"/>
              <a:buChar char="•"/>
              <a:defRPr sz="1600">
                <a:solidFill>
                  <a:srgbClr val="FFFFFF"/>
                </a:solidFill>
              </a:defRPr>
            </a:pPr>
            <a:r>
              <a:rPr lang="ru-RU" dirty="0">
                <a:latin typeface="Proxima Nova Rg" panose="02000506030000020004" pitchFamily="2" charset="0"/>
              </a:rPr>
              <a:t>В отсутствие специальных аппаратов для определения подлинности </a:t>
            </a:r>
            <a:br>
              <a:rPr lang="ru-RU" dirty="0">
                <a:latin typeface="Proxima Nova Rg" panose="02000506030000020004" pitchFamily="2" charset="0"/>
              </a:rPr>
            </a:br>
            <a:r>
              <a:rPr lang="ru-RU" dirty="0">
                <a:latin typeface="Proxima Nova Rg" panose="02000506030000020004" pitchFamily="2" charset="0"/>
              </a:rPr>
              <a:t>банкнот не стесняйтесь проверять деньги самостоятельно.</a:t>
            </a:r>
            <a:endParaRPr lang="ru-RU" sz="1200" dirty="0">
              <a:solidFill>
                <a:srgbClr val="FFFFFF"/>
              </a:solidFill>
              <a:latin typeface="Proxima Nova Rg" panose="02000506030000020004" pitchFamily="2" charset="0"/>
              <a:ea typeface="+mn-ea"/>
              <a:cs typeface="+mn-cs"/>
              <a:sym typeface="Arial"/>
            </a:endParaRPr>
          </a:p>
          <a:p>
            <a:pPr marL="182563" marR="25400" indent="-174625">
              <a:buSzPct val="100000"/>
              <a:buFont typeface="Arial" panose="020B0604020202020204" pitchFamily="34" charset="0"/>
              <a:buChar char="•"/>
              <a:defRPr sz="1600">
                <a:solidFill>
                  <a:srgbClr val="FFFFFF"/>
                </a:solidFill>
              </a:defRPr>
            </a:pPr>
            <a:r>
              <a:rPr lang="ru-RU" dirty="0">
                <a:latin typeface="Proxima Nova Rg" panose="02000506030000020004" pitchFamily="2" charset="0"/>
              </a:rPr>
              <a:t>Вам дают крупные купюры – номиналом 1 000,  2 000 или 5 000 рублей.</a:t>
            </a:r>
          </a:p>
          <a:p>
            <a:endParaRPr lang="ru-RU" dirty="0"/>
          </a:p>
          <a:p>
            <a:r>
              <a:rPr lang="ru-RU" dirty="0"/>
              <a:t>С мелкими купюрами мошенникам связываться просто невыгодно – </a:t>
            </a:r>
            <a:br>
              <a:rPr lang="ru-RU" dirty="0"/>
            </a:br>
            <a:r>
              <a:rPr lang="ru-RU" dirty="0"/>
              <a:t>производство таких денег стоит дороже, чем их номинал. </a:t>
            </a:r>
          </a:p>
          <a:p>
            <a:br>
              <a:rPr lang="ru-RU" dirty="0"/>
            </a:br>
            <a:r>
              <a:rPr lang="ru-RU" dirty="0"/>
              <a:t>А вот пятитысячные купюры подделывают чаще всего. Очень важно </a:t>
            </a:r>
            <a:br>
              <a:rPr lang="ru-RU" dirty="0"/>
            </a:br>
            <a:r>
              <a:rPr lang="ru-RU" dirty="0"/>
              <a:t>уметь определить подлинность банкнот в момент их получения, </a:t>
            </a:r>
            <a:br>
              <a:rPr lang="ru-RU" dirty="0"/>
            </a:br>
            <a:r>
              <a:rPr lang="ru-RU" dirty="0"/>
              <a:t>для этого необходимо уметь проверять не менее трех защитных </a:t>
            </a:r>
            <a:br>
              <a:rPr lang="ru-RU" dirty="0"/>
            </a:br>
            <a:r>
              <a:rPr lang="ru-RU" dirty="0"/>
              <a:t>признаков подлинности купюр.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7660662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defRPr sz="1600" b="1">
                <a:solidFill>
                  <a:srgbClr val="FFFFFF"/>
                </a:solidFill>
                <a:latin typeface="Proxima Nova"/>
                <a:ea typeface="Proxima Nova"/>
                <a:cs typeface="Proxima Nova"/>
                <a:sym typeface="Proxima Nova"/>
              </a:defRPr>
            </a:pPr>
            <a:r>
              <a:rPr lang="ru-RU" dirty="0"/>
              <a:t>Признаков подлинности банкнот Банка России всего девять:</a:t>
            </a:r>
          </a:p>
          <a:p>
            <a:pPr>
              <a:defRPr sz="1600">
                <a:solidFill>
                  <a:srgbClr val="FFFFFF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pPr>
            <a:endParaRPr lang="ru-RU" dirty="0"/>
          </a:p>
          <a:p>
            <a:pPr marL="228600" indent="-228600">
              <a:lnSpc>
                <a:spcPct val="120000"/>
              </a:lnSpc>
              <a:buSzPct val="100000"/>
              <a:buAutoNum type="arabicPeriod"/>
              <a:defRPr sz="1600">
                <a:solidFill>
                  <a:srgbClr val="FFFFFF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pPr>
            <a:r>
              <a:rPr lang="ru-RU" dirty="0"/>
              <a:t>Скрытые радужные полосы</a:t>
            </a:r>
          </a:p>
          <a:p>
            <a:pPr marL="228600" indent="-228600">
              <a:lnSpc>
                <a:spcPct val="120000"/>
              </a:lnSpc>
              <a:buSzPct val="100000"/>
              <a:buAutoNum type="arabicPeriod"/>
              <a:defRPr sz="1600">
                <a:solidFill>
                  <a:srgbClr val="FFFFFF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pPr>
            <a:r>
              <a:rPr lang="ru-RU" dirty="0"/>
              <a:t>Микроперфорация</a:t>
            </a:r>
          </a:p>
          <a:p>
            <a:pPr marL="228600" indent="-228600">
              <a:lnSpc>
                <a:spcPct val="120000"/>
              </a:lnSpc>
              <a:buSzPct val="100000"/>
              <a:buAutoNum type="arabicPeriod"/>
              <a:defRPr sz="1600">
                <a:solidFill>
                  <a:srgbClr val="FFFFFF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pPr>
            <a:r>
              <a:rPr lang="ru-RU" dirty="0"/>
              <a:t>Ныряющая металлизированная нить</a:t>
            </a:r>
          </a:p>
          <a:p>
            <a:pPr marL="228600" indent="-228600">
              <a:lnSpc>
                <a:spcPct val="120000"/>
              </a:lnSpc>
              <a:buSzPct val="100000"/>
              <a:buAutoNum type="arabicPeriod"/>
              <a:defRPr sz="1600">
                <a:solidFill>
                  <a:srgbClr val="FFFFFF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pPr>
            <a:r>
              <a:rPr lang="ru-RU" dirty="0" err="1"/>
              <a:t>Цветопеременная</a:t>
            </a:r>
            <a:r>
              <a:rPr lang="ru-RU" dirty="0"/>
              <a:t> краска</a:t>
            </a:r>
          </a:p>
          <a:p>
            <a:pPr marL="228600" indent="-228600">
              <a:lnSpc>
                <a:spcPct val="120000"/>
              </a:lnSpc>
              <a:buSzPct val="100000"/>
              <a:buAutoNum type="arabicPeriod"/>
              <a:defRPr sz="1600">
                <a:solidFill>
                  <a:srgbClr val="FFFFFF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pPr>
            <a:r>
              <a:rPr lang="ru-RU" dirty="0"/>
              <a:t>Защитные волокна</a:t>
            </a:r>
          </a:p>
          <a:p>
            <a:pPr marL="228600" indent="-228600">
              <a:lnSpc>
                <a:spcPct val="120000"/>
              </a:lnSpc>
              <a:buSzPct val="100000"/>
              <a:buAutoNum type="arabicPeriod"/>
              <a:defRPr sz="1600">
                <a:solidFill>
                  <a:srgbClr val="FFFFFF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pPr>
            <a:r>
              <a:rPr lang="ru-RU" dirty="0"/>
              <a:t>Рельефное изображение</a:t>
            </a:r>
          </a:p>
          <a:p>
            <a:pPr marL="228600" indent="-228600">
              <a:lnSpc>
                <a:spcPct val="120000"/>
              </a:lnSpc>
              <a:buSzPct val="100000"/>
              <a:buAutoNum type="arabicPeriod"/>
              <a:defRPr sz="1600">
                <a:solidFill>
                  <a:srgbClr val="FFFFFF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pPr>
            <a:r>
              <a:rPr lang="ru-RU" dirty="0"/>
              <a:t>Скрытое изображение</a:t>
            </a:r>
          </a:p>
          <a:p>
            <a:pPr marL="228600" indent="-228600">
              <a:lnSpc>
                <a:spcPct val="120000"/>
              </a:lnSpc>
              <a:buSzPct val="100000"/>
              <a:buAutoNum type="arabicPeriod"/>
              <a:defRPr sz="1600">
                <a:solidFill>
                  <a:srgbClr val="FFFFFF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pPr>
            <a:r>
              <a:rPr lang="ru-RU" dirty="0"/>
              <a:t>Водяной знак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4784297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defRPr sz="1600">
                <a:solidFill>
                  <a:srgbClr val="FFFFFF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pPr>
            <a:r>
              <a:rPr lang="ru-RU" dirty="0"/>
              <a:t>Для того, чтобы узнать какой признак подлинности относится к данной банкноте  </a:t>
            </a:r>
            <a:br>
              <a:rPr lang="ru-RU" dirty="0"/>
            </a:br>
            <a:r>
              <a:rPr lang="ru-RU" dirty="0"/>
              <a:t>перейдите на сайт Банка России </a:t>
            </a:r>
            <a:r>
              <a:rPr lang="en" u="sng" dirty="0" err="1">
                <a:solidFill>
                  <a:schemeClr val="accent6">
                    <a:lumMod val="40000"/>
                    <a:lumOff val="60000"/>
                  </a:schemeClr>
                </a:solidFill>
              </a:rPr>
              <a:t>www.cbr.ru</a:t>
            </a:r>
            <a:r>
              <a:rPr lang="en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 </a:t>
            </a:r>
            <a:r>
              <a:rPr lang="ru-RU" dirty="0"/>
              <a:t>или в мобильное приложении «Банкноты Банка России». </a:t>
            </a:r>
          </a:p>
          <a:p>
            <a:pPr>
              <a:defRPr sz="1600">
                <a:solidFill>
                  <a:srgbClr val="FFFFFF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pPr>
            <a:endParaRPr lang="ru-RU" dirty="0"/>
          </a:p>
          <a:p>
            <a:pPr>
              <a:defRPr sz="1600">
                <a:solidFill>
                  <a:srgbClr val="FFFFFF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pPr>
            <a:r>
              <a:rPr lang="ru-RU" dirty="0"/>
              <a:t>Приложение показывает защитные признаки в интерактивном формате: сначала их можно </a:t>
            </a:r>
            <a:br>
              <a:rPr lang="ru-RU" dirty="0"/>
            </a:br>
            <a:r>
              <a:rPr lang="ru-RU" dirty="0"/>
              <a:t>посмотреть на экране смартфона и даже сымитировать проверку на просвет, при наклоне </a:t>
            </a:r>
            <a:br>
              <a:rPr lang="ru-RU" dirty="0"/>
            </a:br>
            <a:r>
              <a:rPr lang="ru-RU" dirty="0"/>
              <a:t>и на ощупь. Потренировавшись на виртуальной купюре, легко проверить все эти признаки </a:t>
            </a:r>
            <a:br>
              <a:rPr lang="ru-RU" dirty="0"/>
            </a:br>
            <a:r>
              <a:rPr lang="ru-RU" dirty="0"/>
              <a:t>на своей реальной банкноте. </a:t>
            </a:r>
          </a:p>
          <a:p>
            <a:pPr>
              <a:defRPr sz="1600">
                <a:solidFill>
                  <a:srgbClr val="FFFFFF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pPr>
            <a:endParaRPr lang="ru-RU" dirty="0"/>
          </a:p>
          <a:p>
            <a:pPr>
              <a:defRPr sz="1600">
                <a:solidFill>
                  <a:srgbClr val="FFFFFF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pPr>
            <a:r>
              <a:rPr lang="ru-RU" dirty="0"/>
              <a:t>Скачать приложение можно в </a:t>
            </a:r>
            <a:r>
              <a:rPr lang="en" u="sng" dirty="0">
                <a:solidFill>
                  <a:schemeClr val="accent6">
                    <a:lumMod val="40000"/>
                    <a:lumOff val="60000"/>
                  </a:schemeClr>
                </a:solidFill>
                <a:uFill>
                  <a:solidFill>
                    <a:srgbClr val="0563C1"/>
                  </a:solidFill>
                </a:u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App Store</a:t>
            </a:r>
            <a:r>
              <a:rPr lang="en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 </a:t>
            </a:r>
            <a:r>
              <a:rPr lang="ru-RU" dirty="0">
                <a:solidFill>
                  <a:schemeClr val="bg1"/>
                </a:solidFill>
              </a:rPr>
              <a:t>и </a:t>
            </a:r>
            <a:r>
              <a:rPr lang="en" u="sng" dirty="0">
                <a:solidFill>
                  <a:schemeClr val="accent6">
                    <a:lumMod val="40000"/>
                    <a:lumOff val="60000"/>
                  </a:schemeClr>
                </a:solidFill>
                <a:uFill>
                  <a:solidFill>
                    <a:srgbClr val="0563C1"/>
                  </a:solidFill>
                </a:u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Google Play</a:t>
            </a:r>
            <a:r>
              <a:rPr lang="en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0386578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defRPr sz="1600" u="sng">
                <a:solidFill>
                  <a:srgbClr val="FFFFFF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pPr>
            <a:r>
              <a:rPr lang="ru-RU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Правило 1.</a:t>
            </a:r>
            <a:r>
              <a:rPr lang="ru-RU" u="none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 </a:t>
            </a:r>
            <a:r>
              <a:rPr lang="ru-RU" u="none" dirty="0"/>
              <a:t>Проверять купюры нужно </a:t>
            </a:r>
            <a:r>
              <a:rPr lang="ru-RU" i="1" u="none" dirty="0"/>
              <a:t>до того</a:t>
            </a:r>
            <a:r>
              <a:rPr lang="ru-RU" u="none" dirty="0"/>
              <a:t>, как они окажутся </a:t>
            </a:r>
            <a:br>
              <a:rPr lang="ru-RU" u="none" dirty="0"/>
            </a:br>
            <a:r>
              <a:rPr lang="ru-RU" u="none" dirty="0"/>
              <a:t>в вашем кошельке. Если есть малейшие сомнения, не берите такие деньги.</a:t>
            </a:r>
          </a:p>
          <a:p>
            <a:pPr>
              <a:defRPr sz="1600" u="sng">
                <a:solidFill>
                  <a:srgbClr val="FFFFFF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pPr>
            <a:endParaRPr lang="ru-RU" u="none" dirty="0"/>
          </a:p>
          <a:p>
            <a:pPr>
              <a:defRPr sz="1600" u="sng">
                <a:solidFill>
                  <a:srgbClr val="FFFFFF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pPr>
            <a:r>
              <a:rPr lang="ru-RU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Правило 2. </a:t>
            </a:r>
            <a:r>
              <a:rPr lang="ru-RU" u="none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 </a:t>
            </a:r>
            <a:r>
              <a:rPr lang="ru-RU" u="none" dirty="0"/>
              <a:t>Если вы обнаружили подозрительную банкноту уже у себя </a:t>
            </a:r>
            <a:br>
              <a:rPr lang="ru-RU" u="none" dirty="0"/>
            </a:br>
            <a:r>
              <a:rPr lang="ru-RU" u="none" dirty="0"/>
              <a:t>в бумажнике, ни в коем случае </a:t>
            </a:r>
            <a:r>
              <a:rPr lang="ru-RU" i="1" u="none" dirty="0"/>
              <a:t>не пытайтесь ей расплатиться</a:t>
            </a:r>
            <a:r>
              <a:rPr lang="ru-RU" u="none" dirty="0"/>
              <a:t>. </a:t>
            </a:r>
            <a:br>
              <a:rPr lang="ru-RU" u="none" dirty="0"/>
            </a:br>
            <a:r>
              <a:rPr lang="ru-RU" u="none" dirty="0"/>
              <a:t>Если она и правда поддельная, самое меньшее, что вас ждет, – </a:t>
            </a:r>
            <a:br>
              <a:rPr lang="ru-RU" u="none" dirty="0"/>
            </a:br>
            <a:r>
              <a:rPr lang="ru-RU" u="none" dirty="0"/>
              <a:t>долгие объяснения с правоохранительными органами.</a:t>
            </a:r>
          </a:p>
          <a:p>
            <a:pPr>
              <a:defRPr sz="1600" u="sng">
                <a:solidFill>
                  <a:srgbClr val="FFFFFF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pPr>
            <a:endParaRPr lang="ru-RU" u="none" dirty="0"/>
          </a:p>
          <a:p>
            <a:pPr>
              <a:defRPr sz="1600" u="sng">
                <a:solidFill>
                  <a:srgbClr val="FFFFFF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pPr>
            <a:r>
              <a:rPr lang="ru-RU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Правило 3.</a:t>
            </a:r>
            <a:r>
              <a:rPr lang="ru-RU" u="none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 </a:t>
            </a:r>
            <a:r>
              <a:rPr lang="ru-RU" u="none" dirty="0"/>
              <a:t>Отнесите сомнительную купюру в любой коммерческий банк. </a:t>
            </a:r>
            <a:br>
              <a:rPr lang="ru-RU" u="none" dirty="0"/>
            </a:br>
            <a:r>
              <a:rPr lang="ru-RU" u="none" dirty="0"/>
              <a:t>Возможно, деньги подлинные, просто поврежденные – тогда ваш </a:t>
            </a:r>
            <a:br>
              <a:rPr lang="ru-RU" u="none" dirty="0"/>
            </a:br>
            <a:r>
              <a:rPr lang="ru-RU" u="none" dirty="0"/>
              <a:t>бюджет не пострадает.</a:t>
            </a:r>
            <a:br>
              <a:rPr lang="ru-RU" u="none" dirty="0"/>
            </a:br>
            <a:endParaRPr lang="ru-RU" u="none" dirty="0"/>
          </a:p>
          <a:p>
            <a:pPr>
              <a:defRPr sz="1600">
                <a:solidFill>
                  <a:srgbClr val="FFFFFF"/>
                </a:solidFill>
              </a:defRPr>
            </a:pPr>
            <a:r>
              <a:rPr lang="ru-RU" dirty="0">
                <a:latin typeface="Proxima Nova Rg" panose="02000506030000020004" pitchFamily="2" charset="0"/>
              </a:rPr>
              <a:t>Экспертиза бесплатна. Чаще всего специалисты банка проводят </a:t>
            </a:r>
            <a:br>
              <a:rPr lang="ru-RU" dirty="0">
                <a:latin typeface="Proxima Nova Rg" panose="02000506030000020004" pitchFamily="2" charset="0"/>
              </a:rPr>
            </a:br>
            <a:r>
              <a:rPr lang="ru-RU" dirty="0">
                <a:latin typeface="Proxima Nova Rg" panose="02000506030000020004" pitchFamily="2" charset="0"/>
              </a:rPr>
              <a:t>ее сразу при вас. Если купюра повреждена, но подлежит обмену, </a:t>
            </a:r>
            <a:br>
              <a:rPr lang="ru-RU" dirty="0">
                <a:latin typeface="Proxima Nova Rg" panose="02000506030000020004" pitchFamily="2" charset="0"/>
              </a:rPr>
            </a:br>
            <a:r>
              <a:rPr lang="ru-RU" dirty="0">
                <a:latin typeface="Proxima Nova Rg" panose="02000506030000020004" pitchFamily="2" charset="0"/>
              </a:rPr>
              <a:t>банк выдаст вам новую.</a:t>
            </a:r>
          </a:p>
          <a:p>
            <a:pPr>
              <a:defRPr sz="1600">
                <a:solidFill>
                  <a:srgbClr val="FFFFFF"/>
                </a:solidFill>
              </a:defRPr>
            </a:pPr>
            <a:endParaRPr lang="ru-RU" sz="1600" dirty="0">
              <a:solidFill>
                <a:srgbClr val="FFFFFF"/>
              </a:solidFill>
              <a:latin typeface="Proxima Nova Rg" panose="02000506030000020004" pitchFamily="2" charset="0"/>
              <a:ea typeface="+mn-ea"/>
              <a:cs typeface="+mn-cs"/>
              <a:sym typeface="Arial"/>
            </a:endParaRPr>
          </a:p>
          <a:p>
            <a:pPr>
              <a:defRPr sz="1600">
                <a:solidFill>
                  <a:srgbClr val="FFFFFF"/>
                </a:solidFill>
              </a:defRPr>
            </a:pPr>
            <a:r>
              <a:rPr lang="ru-RU" dirty="0">
                <a:latin typeface="Proxima Nova Rg" panose="02000506030000020004" pitchFamily="2" charset="0"/>
              </a:rPr>
              <a:t>Иногда и у банковских сотрудников возникают сомнения. </a:t>
            </a:r>
            <a:br>
              <a:rPr lang="ru-RU" dirty="0">
                <a:latin typeface="Proxima Nova Rg" panose="02000506030000020004" pitchFamily="2" charset="0"/>
              </a:rPr>
            </a:br>
            <a:r>
              <a:rPr lang="ru-RU" dirty="0">
                <a:latin typeface="Proxima Nova Rg" panose="02000506030000020004" pitchFamily="2" charset="0"/>
              </a:rPr>
              <a:t>Тогда они отправляют вашу купюру на проверку в Банк России. </a:t>
            </a:r>
            <a:br>
              <a:rPr lang="ru-RU" dirty="0">
                <a:latin typeface="Proxima Nova Rg" panose="02000506030000020004" pitchFamily="2" charset="0"/>
              </a:rPr>
            </a:br>
            <a:r>
              <a:rPr lang="ru-RU" dirty="0">
                <a:latin typeface="Proxima Nova Rg" panose="02000506030000020004" pitchFamily="2" charset="0"/>
              </a:rPr>
              <a:t>Если деньги окажутся настоящими, коммерческий банк зачислит </a:t>
            </a:r>
            <a:br>
              <a:rPr lang="ru-RU" dirty="0">
                <a:latin typeface="Proxima Nova Rg" panose="02000506030000020004" pitchFamily="2" charset="0"/>
              </a:rPr>
            </a:br>
            <a:r>
              <a:rPr lang="ru-RU" dirty="0">
                <a:latin typeface="Proxima Nova Rg" panose="02000506030000020004" pitchFamily="2" charset="0"/>
              </a:rPr>
              <a:t>их на указанный вами счет. Если же – увы и ах – банкнота </a:t>
            </a:r>
            <a:br>
              <a:rPr lang="ru-RU" dirty="0">
                <a:latin typeface="Proxima Nova Rg" panose="02000506030000020004" pitchFamily="2" charset="0"/>
              </a:rPr>
            </a:br>
            <a:r>
              <a:rPr lang="ru-RU" dirty="0">
                <a:latin typeface="Proxima Nova Rg" panose="02000506030000020004" pitchFamily="2" charset="0"/>
              </a:rPr>
              <a:t>фальшивая, ее стоимость вам не возместят.</a:t>
            </a:r>
          </a:p>
          <a:p>
            <a:pPr>
              <a:defRPr sz="1600" u="sng">
                <a:solidFill>
                  <a:srgbClr val="FFFFFF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pPr>
            <a:endParaRPr lang="ru-RU" u="none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5577507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defRPr sz="1600">
                <a:solidFill>
                  <a:srgbClr val="FFFFFF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pPr>
            <a:r>
              <a:rPr lang="ru-RU" dirty="0"/>
              <a:t>Еще один тип мошенников —  </a:t>
            </a:r>
            <a:r>
              <a:rPr lang="ru-RU" dirty="0" err="1"/>
              <a:t>псевдопрофессиональные</a:t>
            </a:r>
            <a:r>
              <a:rPr lang="ru-RU" dirty="0"/>
              <a:t> участники </a:t>
            </a:r>
            <a:br>
              <a:rPr lang="ru-RU" dirty="0"/>
            </a:br>
            <a:r>
              <a:rPr lang="ru-RU" dirty="0"/>
              <a:t>финансового рынка. Наверняка вы слышали истории, как простые люди </a:t>
            </a:r>
            <a:br>
              <a:rPr lang="ru-RU" dirty="0"/>
            </a:br>
            <a:r>
              <a:rPr lang="ru-RU" dirty="0"/>
              <a:t>«с улицы» заработали состояние, покупая и продавая валюту на рынке </a:t>
            </a:r>
            <a:br>
              <a:rPr lang="ru-RU" dirty="0"/>
            </a:br>
            <a:r>
              <a:rPr lang="ru-RU" dirty="0" err="1"/>
              <a:t>Форекс</a:t>
            </a:r>
            <a:r>
              <a:rPr lang="ru-RU" dirty="0"/>
              <a:t>. Звучит заманчиво, но не спешите рисковать. </a:t>
            </a:r>
            <a:br>
              <a:rPr lang="ru-RU" dirty="0"/>
            </a:br>
            <a:endParaRPr lang="ru-RU" dirty="0"/>
          </a:p>
          <a:p>
            <a:pPr>
              <a:defRPr sz="1600">
                <a:solidFill>
                  <a:srgbClr val="FFFFFF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pPr>
            <a:r>
              <a:rPr lang="ru-RU" dirty="0"/>
              <a:t>Чтобы обычному человеку выйти на </a:t>
            </a:r>
            <a:r>
              <a:rPr lang="ru-RU" dirty="0" err="1"/>
              <a:t>Форекс</a:t>
            </a:r>
            <a:r>
              <a:rPr lang="ru-RU" dirty="0"/>
              <a:t>, нужно заключить договор </a:t>
            </a:r>
            <a:br>
              <a:rPr lang="ru-RU" dirty="0"/>
            </a:br>
            <a:r>
              <a:rPr lang="ru-RU" dirty="0"/>
              <a:t>с посредником, </a:t>
            </a:r>
            <a:r>
              <a:rPr lang="ru-RU" dirty="0" err="1"/>
              <a:t>форекс</a:t>
            </a:r>
            <a:r>
              <a:rPr lang="ru-RU" dirty="0"/>
              <a:t>-дилером, и торговать через него. Торговля на рынке </a:t>
            </a:r>
            <a:br>
              <a:rPr lang="ru-RU" dirty="0"/>
            </a:br>
            <a:r>
              <a:rPr lang="ru-RU" dirty="0" err="1"/>
              <a:t>Форекс</a:t>
            </a:r>
            <a:r>
              <a:rPr lang="ru-RU" dirty="0"/>
              <a:t> сама по себе большой риск, гарантий нет, больше шансов потерять </a:t>
            </a:r>
            <a:br>
              <a:rPr lang="ru-RU" dirty="0"/>
            </a:br>
            <a:r>
              <a:rPr lang="ru-RU" dirty="0"/>
              <a:t>все, чем сорвать куш. Но опасность кроется и в посредниках — можно </a:t>
            </a:r>
            <a:br>
              <a:rPr lang="ru-RU" dirty="0"/>
            </a:br>
            <a:r>
              <a:rPr lang="ru-RU" dirty="0"/>
              <a:t>нарваться на мошенников, которые просто не вернут вам ваши деньги.</a:t>
            </a:r>
          </a:p>
          <a:p>
            <a:pPr>
              <a:defRPr sz="1600">
                <a:solidFill>
                  <a:srgbClr val="FFFFFF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pPr>
            <a:r>
              <a:rPr lang="ru-RU" dirty="0"/>
              <a:t> </a:t>
            </a:r>
          </a:p>
          <a:p>
            <a:r>
              <a:rPr lang="ru-RU" dirty="0"/>
              <a:t>Не стоит связываться с так называемыми бинарными опционами. </a:t>
            </a:r>
            <a:br>
              <a:rPr lang="ru-RU" dirty="0"/>
            </a:br>
            <a:r>
              <a:rPr lang="ru-RU" dirty="0"/>
              <a:t>Реклама в интернете сулит вам неслыханную прибыль: откройте счет, делайте ставки на рост </a:t>
            </a:r>
            <a:br>
              <a:rPr lang="ru-RU" dirty="0"/>
            </a:br>
            <a:r>
              <a:rPr lang="ru-RU" dirty="0"/>
              <a:t>или падение валют или акций за определенный период. </a:t>
            </a:r>
            <a:br>
              <a:rPr lang="ru-RU" dirty="0"/>
            </a:br>
            <a:endParaRPr lang="ru-RU" dirty="0"/>
          </a:p>
          <a:p>
            <a:r>
              <a:rPr lang="ru-RU" dirty="0"/>
              <a:t>В реальности сегодня в интернете не существует площадок, на которых </a:t>
            </a:r>
            <a:br>
              <a:rPr lang="ru-RU" dirty="0"/>
            </a:br>
            <a:r>
              <a:rPr lang="ru-RU" dirty="0"/>
              <a:t>могут проводиться такие сделки, поэтому все обещания о легком заработке </a:t>
            </a:r>
            <a:br>
              <a:rPr lang="ru-RU" dirty="0"/>
            </a:br>
            <a:r>
              <a:rPr lang="ru-RU" dirty="0"/>
              <a:t>на бинарных опционах — это мошенничество. Вы просто потеряете свои деньги.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685771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7938">
              <a:lnSpc>
                <a:spcPct val="98000"/>
              </a:lnSpc>
              <a:defRPr sz="1600">
                <a:solidFill>
                  <a:srgbClr val="FFFFFF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pPr>
            <a:r>
              <a:rPr lang="ru-RU" dirty="0"/>
              <a:t>Если вы все же решились выйти на рынок </a:t>
            </a:r>
            <a:r>
              <a:rPr lang="ru-RU" dirty="0" err="1"/>
              <a:t>Форекс</a:t>
            </a:r>
            <a:r>
              <a:rPr lang="ru-RU" dirty="0"/>
              <a:t>, внимательно изучите </a:t>
            </a:r>
            <a:br>
              <a:rPr lang="ru-RU" dirty="0"/>
            </a:br>
            <a:r>
              <a:rPr lang="ru-RU" dirty="0"/>
              <a:t>закон и «Базовый стандарт совершения операций на финансовом рынке </a:t>
            </a:r>
            <a:br>
              <a:rPr lang="ru-RU" dirty="0"/>
            </a:br>
            <a:r>
              <a:rPr lang="ru-RU" dirty="0"/>
              <a:t>при осуществлении деятельности </a:t>
            </a:r>
            <a:r>
              <a:rPr lang="ru-RU" dirty="0" err="1"/>
              <a:t>форекс</a:t>
            </a:r>
            <a:r>
              <a:rPr lang="ru-RU" dirty="0"/>
              <a:t>-дилера».</a:t>
            </a:r>
          </a:p>
          <a:p>
            <a:pPr marL="76200">
              <a:lnSpc>
                <a:spcPct val="98000"/>
              </a:lnSpc>
              <a:defRPr sz="1600">
                <a:solidFill>
                  <a:srgbClr val="FFFFFF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pPr>
            <a:endParaRPr lang="ru-RU" dirty="0"/>
          </a:p>
          <a:p>
            <a:pPr marL="182563" indent="-182563">
              <a:lnSpc>
                <a:spcPct val="98000"/>
              </a:lnSpc>
              <a:buSzPct val="100000"/>
              <a:buFont typeface="Arial" panose="020B0604020202020204" pitchFamily="34" charset="0"/>
              <a:buChar char="•"/>
              <a:defRPr sz="1600">
                <a:solidFill>
                  <a:srgbClr val="FFFFFF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pPr>
            <a:r>
              <a:rPr lang="ru-RU" dirty="0"/>
              <a:t>Проверьте </a:t>
            </a:r>
            <a:r>
              <a:rPr lang="ru-RU" dirty="0" err="1"/>
              <a:t>форекс</a:t>
            </a:r>
            <a:r>
              <a:rPr lang="ru-RU" dirty="0"/>
              <a:t>-дилера, с которым собираетесь работать. </a:t>
            </a:r>
            <a:br>
              <a:rPr lang="ru-RU" dirty="0"/>
            </a:br>
            <a:r>
              <a:rPr lang="ru-RU" dirty="0"/>
              <a:t>Найдите на его сайте лицензии, образцы рамочных договоров.</a:t>
            </a:r>
          </a:p>
          <a:p>
            <a:pPr marL="182563" indent="-182563">
              <a:lnSpc>
                <a:spcPct val="98000"/>
              </a:lnSpc>
              <a:buSzPct val="100000"/>
              <a:buFont typeface="Arial" panose="020B0604020202020204" pitchFamily="34" charset="0"/>
              <a:buChar char="•"/>
              <a:defRPr sz="1600">
                <a:solidFill>
                  <a:srgbClr val="FFFFFF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pPr>
            <a:endParaRPr lang="ru-RU" dirty="0"/>
          </a:p>
          <a:p>
            <a:pPr marL="182563" indent="-182563">
              <a:lnSpc>
                <a:spcPct val="98000"/>
              </a:lnSpc>
              <a:buSzPct val="100000"/>
              <a:buFont typeface="Arial" panose="020B0604020202020204" pitchFamily="34" charset="0"/>
              <a:buChar char="•"/>
              <a:defRPr sz="1600">
                <a:solidFill>
                  <a:srgbClr val="FFFFFF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pPr>
            <a:r>
              <a:rPr lang="ru-RU" dirty="0"/>
              <a:t>Если компания зарегистрирована не в России, а в офшорных зонах — </a:t>
            </a:r>
            <a:br>
              <a:rPr lang="ru-RU" dirty="0"/>
            </a:br>
            <a:r>
              <a:rPr lang="ru-RU" dirty="0"/>
              <a:t>насторожитесь: скорее всего, перед вами мошенники.</a:t>
            </a:r>
          </a:p>
          <a:p>
            <a:pPr marL="182563" indent="-182563">
              <a:lnSpc>
                <a:spcPct val="98000"/>
              </a:lnSpc>
              <a:buSzPct val="100000"/>
              <a:buFont typeface="Arial" panose="020B0604020202020204" pitchFamily="34" charset="0"/>
              <a:buChar char="•"/>
              <a:defRPr sz="1600">
                <a:solidFill>
                  <a:srgbClr val="FFFFFF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pPr>
            <a:endParaRPr lang="ru-RU" dirty="0"/>
          </a:p>
          <a:p>
            <a:pPr marL="182563" indent="-182563">
              <a:lnSpc>
                <a:spcPct val="98000"/>
              </a:lnSpc>
              <a:buSzPct val="100000"/>
              <a:buFont typeface="Arial" panose="020B0604020202020204" pitchFamily="34" charset="0"/>
              <a:buChar char="•"/>
              <a:defRPr sz="1600">
                <a:solidFill>
                  <a:srgbClr val="FFFFFF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pPr>
            <a:r>
              <a:rPr lang="ru-RU" dirty="0"/>
              <a:t>А еще лучше не рискуйте, попробуйте начать путь инвестора на бирже.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8819489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38113" indent="-138113">
              <a:buSzPct val="100000"/>
              <a:buFont typeface="Arial" panose="020B0604020202020204" pitchFamily="34" charset="0"/>
              <a:buChar char="•"/>
              <a:defRPr sz="1600">
                <a:solidFill>
                  <a:srgbClr val="FFFFFF"/>
                </a:solidFill>
              </a:defRPr>
            </a:pPr>
            <a:r>
              <a:rPr lang="ru-RU" dirty="0">
                <a:latin typeface="Proxima Nova Rg" panose="02000506030000020004" pitchFamily="2" charset="0"/>
              </a:rPr>
              <a:t> Оберите все документы, которые у вас есть (договоры, заключенные </a:t>
            </a:r>
            <a:br>
              <a:rPr lang="ru-RU" dirty="0">
                <a:latin typeface="Proxima Nova Rg" panose="02000506030000020004" pitchFamily="2" charset="0"/>
              </a:rPr>
            </a:br>
            <a:r>
              <a:rPr lang="ru-RU" dirty="0">
                <a:latin typeface="Proxima Nova Rg" panose="02000506030000020004" pitchFamily="2" charset="0"/>
              </a:rPr>
              <a:t>с посредником-мошенником, чеки на перевод денег), сделайте </a:t>
            </a:r>
            <a:br>
              <a:rPr lang="ru-RU" dirty="0">
                <a:latin typeface="Proxima Nova Rg" panose="02000506030000020004" pitchFamily="2" charset="0"/>
              </a:rPr>
            </a:br>
            <a:r>
              <a:rPr lang="ru-RU" dirty="0">
                <a:latin typeface="Proxima Nova Rg" panose="02000506030000020004" pitchFamily="2" charset="0"/>
              </a:rPr>
              <a:t>скриншоты с сайта — и отправляйтесь в полицию писать заявление.</a:t>
            </a:r>
          </a:p>
          <a:p>
            <a:pPr marL="138113" indent="-138113">
              <a:buSzPct val="100000"/>
              <a:buFont typeface="Arial" panose="020B0604020202020204" pitchFamily="34" charset="0"/>
              <a:buChar char="•"/>
              <a:defRPr sz="1600">
                <a:solidFill>
                  <a:srgbClr val="FFFFFF"/>
                </a:solidFill>
              </a:defRPr>
            </a:pPr>
            <a:endParaRPr lang="ru-RU" sz="1200" dirty="0">
              <a:solidFill>
                <a:srgbClr val="FFFFFF"/>
              </a:solidFill>
              <a:latin typeface="Proxima Nova Rg" panose="02000506030000020004" pitchFamily="2" charset="0"/>
              <a:ea typeface="+mn-ea"/>
              <a:cs typeface="+mn-cs"/>
              <a:sym typeface="Arial"/>
            </a:endParaRPr>
          </a:p>
          <a:p>
            <a:pPr marL="138113" indent="-138113">
              <a:buSzPct val="100000"/>
              <a:buFont typeface="Arial" panose="020B0604020202020204" pitchFamily="34" charset="0"/>
              <a:buChar char="•"/>
              <a:defRPr sz="1600">
                <a:solidFill>
                  <a:srgbClr val="FFFFFF"/>
                </a:solidFill>
              </a:defRPr>
            </a:pPr>
            <a:r>
              <a:rPr lang="ru-RU" dirty="0">
                <a:latin typeface="Proxima Nova Rg" panose="02000506030000020004" pitchFamily="2" charset="0"/>
              </a:rPr>
              <a:t> Сообщите в Банк России. Служба по защите прав потребителей </a:t>
            </a:r>
            <a:br>
              <a:rPr lang="ru-RU" dirty="0">
                <a:latin typeface="Proxima Nova Rg" panose="02000506030000020004" pitchFamily="2" charset="0"/>
              </a:rPr>
            </a:br>
            <a:r>
              <a:rPr lang="ru-RU" dirty="0">
                <a:latin typeface="Proxima Nova Rg" panose="02000506030000020004" pitchFamily="2" charset="0"/>
              </a:rPr>
              <a:t>и обеспечению доступности финансовых услуг рассматривает жалобы </a:t>
            </a:r>
            <a:br>
              <a:rPr lang="ru-RU" dirty="0">
                <a:latin typeface="Proxima Nova Rg" panose="02000506030000020004" pitchFamily="2" charset="0"/>
              </a:rPr>
            </a:br>
            <a:r>
              <a:rPr lang="ru-RU" dirty="0">
                <a:latin typeface="Proxima Nova Rg" panose="02000506030000020004" pitchFamily="2" charset="0"/>
              </a:rPr>
              <a:t>на все финансовые организации, деятельность которых регулирует.</a:t>
            </a:r>
            <a:endParaRPr lang="ru-RU" sz="1200" dirty="0">
              <a:solidFill>
                <a:srgbClr val="FFFFFF"/>
              </a:solidFill>
              <a:latin typeface="Proxima Nova Rg" panose="02000506030000020004" pitchFamily="2" charset="0"/>
              <a:ea typeface="+mn-ea"/>
              <a:cs typeface="+mn-cs"/>
              <a:sym typeface="Arial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0306080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defRPr sz="1600">
                <a:solidFill>
                  <a:srgbClr val="FFFFFF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pPr>
            <a:r>
              <a:rPr lang="ru-RU" dirty="0"/>
              <a:t>Самая известная мошенническая организация в России — проект «МММ». </a:t>
            </a:r>
            <a:br>
              <a:rPr lang="ru-RU" dirty="0"/>
            </a:br>
            <a:r>
              <a:rPr lang="ru-RU" dirty="0"/>
              <a:t>Она работала по принципу финансовой пирамиды: обещала огромные проценты по вкладам, </a:t>
            </a:r>
            <a:br>
              <a:rPr lang="ru-RU" dirty="0"/>
            </a:br>
            <a:r>
              <a:rPr lang="ru-RU" dirty="0"/>
              <a:t>гарантировала доходность и выплачивала средства за счет денег, внесенных другими вкладчиками. </a:t>
            </a:r>
            <a:br>
              <a:rPr lang="ru-RU" dirty="0"/>
            </a:br>
            <a:r>
              <a:rPr lang="ru-RU" dirty="0"/>
              <a:t>Верхушка этой пирамиды действительно могла заработать, а те, кто стоял на ступенях ниже, теряли свои деньги. </a:t>
            </a:r>
          </a:p>
          <a:p>
            <a:pPr>
              <a:defRPr sz="1600">
                <a:solidFill>
                  <a:srgbClr val="FFFFFF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pPr>
            <a:endParaRPr lang="ru-RU" dirty="0"/>
          </a:p>
          <a:p>
            <a:pPr>
              <a:defRPr sz="1600">
                <a:solidFill>
                  <a:srgbClr val="FFFFFF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pPr>
            <a:r>
              <a:rPr lang="ru-RU" dirty="0"/>
              <a:t>Но сейчас ситуация изменилась, организаторы финансовых пирамид — просто мошенники, </a:t>
            </a:r>
            <a:br>
              <a:rPr lang="ru-RU" dirty="0"/>
            </a:br>
            <a:r>
              <a:rPr lang="ru-RU" dirty="0"/>
              <a:t>которые собирают с людей деньги и пропадают. Не важно, вверху вы или внизу пирамиды, </a:t>
            </a:r>
            <a:br>
              <a:rPr lang="ru-RU" dirty="0"/>
            </a:br>
            <a:r>
              <a:rPr lang="ru-RU" dirty="0"/>
              <a:t>на финансовых пирамидах заработать нельзя, если вы вложите деньги, вы непременно их потеряете.</a:t>
            </a:r>
            <a:r>
              <a:rPr lang="ru-RU" b="1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42893794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Сейчас финансовые пирамиды начинают маскироваться под  </a:t>
            </a:r>
            <a:r>
              <a:rPr lang="ru-RU" dirty="0" err="1"/>
              <a:t>микрофинансовые</a:t>
            </a:r>
            <a:r>
              <a:rPr lang="ru-RU" dirty="0"/>
              <a:t> организации, </a:t>
            </a:r>
            <a:br>
              <a:rPr lang="ru-RU" dirty="0"/>
            </a:br>
            <a:r>
              <a:rPr lang="ru-RU" dirty="0"/>
              <a:t>которые работают по принципу сетевого маркетинга, инвестиционные </a:t>
            </a:r>
            <a:br>
              <a:rPr lang="ru-RU" dirty="0"/>
            </a:br>
            <a:r>
              <a:rPr lang="ru-RU" dirty="0"/>
              <a:t>и управляющие предприятия, онлайн-казино. Они заявляют о высоких процентах </a:t>
            </a:r>
            <a:br>
              <a:rPr lang="ru-RU" dirty="0"/>
            </a:br>
            <a:r>
              <a:rPr lang="ru-RU" dirty="0"/>
              <a:t>по вкладам и отсутствии рисков, гарантируют доход (что запрещено на рынке ценных бумаг),  </a:t>
            </a:r>
            <a:br>
              <a:rPr lang="ru-RU" dirty="0"/>
            </a:br>
            <a:r>
              <a:rPr lang="ru-RU" dirty="0"/>
              <a:t>обещают помощь людям с плохой кредитной историей. </a:t>
            </a:r>
          </a:p>
          <a:p>
            <a:endParaRPr lang="ru-RU" dirty="0"/>
          </a:p>
          <a:p>
            <a:r>
              <a:rPr lang="ru-RU" dirty="0"/>
              <a:t>А еще просят внести деньги сразу (желательно наличными) и привести друга </a:t>
            </a:r>
            <a:br>
              <a:rPr lang="ru-RU" dirty="0"/>
            </a:br>
            <a:r>
              <a:rPr lang="ru-RU" dirty="0"/>
              <a:t>(иногда за какой-то бонус), чтобы масштабы пирамиды увеличивались </a:t>
            </a:r>
            <a:br>
              <a:rPr lang="ru-RU" dirty="0"/>
            </a:br>
            <a:r>
              <a:rPr lang="ru-RU" dirty="0"/>
              <a:t>и их (а не ваша) прибыль росла. </a:t>
            </a:r>
          </a:p>
        </p:txBody>
      </p:sp>
    </p:spTree>
    <p:extLst>
      <p:ext uri="{BB962C8B-B14F-4D97-AF65-F5344CB8AC3E}">
        <p14:creationId xmlns:p14="http://schemas.microsoft.com/office/powerpoint/2010/main" val="106923377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defRPr sz="1600">
                <a:solidFill>
                  <a:srgbClr val="FFFFFF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pPr>
            <a:r>
              <a:rPr lang="ru-RU" dirty="0"/>
              <a:t>Стать жертвой преступников может каждый, и не важно, </a:t>
            </a:r>
          </a:p>
          <a:p>
            <a:pPr>
              <a:defRPr sz="1600">
                <a:solidFill>
                  <a:srgbClr val="FFFFFF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pPr>
            <a:r>
              <a:rPr lang="ru-RU" dirty="0"/>
              <a:t>использует он банковскую карту или предпочитает </a:t>
            </a:r>
            <a:br>
              <a:rPr lang="ru-RU" dirty="0"/>
            </a:br>
            <a:r>
              <a:rPr lang="ru-RU" dirty="0"/>
              <a:t>рассчитываться наличными. </a:t>
            </a:r>
            <a:br>
              <a:rPr lang="ru-RU" dirty="0"/>
            </a:br>
            <a:endParaRPr lang="ru-RU" dirty="0"/>
          </a:p>
          <a:p>
            <a:pPr>
              <a:defRPr sz="1600">
                <a:solidFill>
                  <a:srgbClr val="FFFFFF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pPr>
            <a:r>
              <a:rPr lang="ru-RU" dirty="0"/>
              <a:t>Мошенники умеют выманивать деньги онлайн, с помощью </a:t>
            </a:r>
            <a:br>
              <a:rPr lang="ru-RU" dirty="0"/>
            </a:br>
            <a:r>
              <a:rPr lang="ru-RU" dirty="0"/>
              <a:t>звонков и СМС, в социальных сетях и красивых офисах. </a:t>
            </a:r>
            <a:br>
              <a:rPr lang="ru-RU" dirty="0"/>
            </a:br>
            <a:r>
              <a:rPr lang="ru-RU" dirty="0"/>
              <a:t>Как они это делают?</a:t>
            </a:r>
          </a:p>
          <a:p>
            <a:pPr>
              <a:defRPr sz="1600">
                <a:solidFill>
                  <a:srgbClr val="FFFFFF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pPr>
            <a:endParaRPr lang="ru-RU" dirty="0"/>
          </a:p>
          <a:p>
            <a:pPr marL="171450" indent="-171450">
              <a:lnSpc>
                <a:spcPct val="200000"/>
              </a:lnSpc>
              <a:buSzPct val="100000"/>
              <a:buFont typeface="Arial"/>
              <a:buChar char="•"/>
              <a:defRPr sz="1600">
                <a:solidFill>
                  <a:srgbClr val="FFFFFF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pPr>
            <a:r>
              <a:rPr lang="ru-RU" dirty="0"/>
              <a:t>Мошенничество с банковскими картами</a:t>
            </a:r>
          </a:p>
          <a:p>
            <a:pPr marL="171450" indent="-171450">
              <a:lnSpc>
                <a:spcPct val="200000"/>
              </a:lnSpc>
              <a:buSzPct val="100000"/>
              <a:buFont typeface="Arial"/>
              <a:buChar char="•"/>
              <a:defRPr sz="1600">
                <a:solidFill>
                  <a:srgbClr val="FFFFFF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pPr>
            <a:r>
              <a:rPr lang="ru-RU" dirty="0"/>
              <a:t>Безлицензионная деятельность</a:t>
            </a:r>
          </a:p>
          <a:p>
            <a:pPr marL="171450" indent="-171450">
              <a:lnSpc>
                <a:spcPct val="200000"/>
              </a:lnSpc>
              <a:buSzPct val="100000"/>
              <a:buFont typeface="Arial"/>
              <a:buChar char="•"/>
              <a:defRPr sz="1600">
                <a:solidFill>
                  <a:srgbClr val="FFFFFF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pPr>
            <a:r>
              <a:rPr lang="ru-RU" dirty="0"/>
              <a:t>Мошенничество с наличными</a:t>
            </a:r>
          </a:p>
          <a:p>
            <a:pPr>
              <a:defRPr sz="1600">
                <a:solidFill>
                  <a:srgbClr val="FFFFFF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pPr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3711366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7938">
              <a:lnSpc>
                <a:spcPct val="96000"/>
              </a:lnSpc>
              <a:defRPr sz="1600">
                <a:solidFill>
                  <a:srgbClr val="FFFFFF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pPr>
            <a:r>
              <a:rPr lang="ru-RU" dirty="0"/>
              <a:t>Чтобы не стать жертвой мошенников, совершите несколько действий, чтобы узнать, </a:t>
            </a:r>
            <a:br>
              <a:rPr lang="ru-RU" dirty="0"/>
            </a:br>
            <a:r>
              <a:rPr lang="ru-RU" dirty="0"/>
              <a:t>насколько законна деятельность компании, предлагающей вам финансовые услуги.</a:t>
            </a:r>
          </a:p>
          <a:p>
            <a:pPr marL="114300" indent="-12700">
              <a:lnSpc>
                <a:spcPct val="96000"/>
              </a:lnSpc>
              <a:defRPr sz="1600">
                <a:solidFill>
                  <a:srgbClr val="FFFFFF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pPr>
            <a:endParaRPr lang="ru-RU" dirty="0"/>
          </a:p>
          <a:p>
            <a:pPr marL="182563" indent="-182563">
              <a:lnSpc>
                <a:spcPct val="96000"/>
              </a:lnSpc>
              <a:buSzPct val="100000"/>
              <a:buFont typeface="Arial" panose="020B0604020202020204" pitchFamily="34" charset="0"/>
              <a:buChar char="•"/>
              <a:defRPr sz="1600">
                <a:solidFill>
                  <a:srgbClr val="FFFFFF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pPr>
            <a:r>
              <a:rPr lang="ru-RU" dirty="0"/>
              <a:t>Финансовая организация должна иметь лицензию Банка России </a:t>
            </a:r>
            <a:br>
              <a:rPr lang="ru-RU" dirty="0"/>
            </a:br>
            <a:r>
              <a:rPr lang="ru-RU" dirty="0"/>
              <a:t>на осуществление      заявленной деятельности. Сверьтесь со Справочником </a:t>
            </a:r>
            <a:br>
              <a:rPr lang="ru-RU" dirty="0"/>
            </a:br>
            <a:r>
              <a:rPr lang="ru-RU" dirty="0"/>
              <a:t>по кредитным организациям и Справочником участников финансового </a:t>
            </a:r>
            <a:br>
              <a:rPr lang="ru-RU" dirty="0"/>
            </a:br>
            <a:r>
              <a:rPr lang="ru-RU" dirty="0"/>
              <a:t>рынка на сайте </a:t>
            </a:r>
            <a:r>
              <a:rPr lang="en" dirty="0">
                <a:hlinkClick r:id="rId3"/>
              </a:rPr>
              <a:t>www.cbr.ru</a:t>
            </a:r>
            <a:r>
              <a:rPr lang="en" dirty="0"/>
              <a:t>.</a:t>
            </a:r>
          </a:p>
          <a:p>
            <a:pPr marL="182563" indent="-182563">
              <a:lnSpc>
                <a:spcPct val="96000"/>
              </a:lnSpc>
              <a:buSzPct val="100000"/>
              <a:buFont typeface="Arial" panose="020B0604020202020204" pitchFamily="34" charset="0"/>
              <a:buChar char="•"/>
              <a:defRPr sz="1600">
                <a:solidFill>
                  <a:srgbClr val="FFFFFF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pPr>
            <a:endParaRPr lang="en" dirty="0"/>
          </a:p>
          <a:p>
            <a:pPr marL="182563" indent="-182563">
              <a:lnSpc>
                <a:spcPct val="96000"/>
              </a:lnSpc>
              <a:buSzPct val="100000"/>
              <a:buFont typeface="Arial" panose="020B0604020202020204" pitchFamily="34" charset="0"/>
              <a:buChar char="•"/>
              <a:defRPr sz="1600">
                <a:solidFill>
                  <a:srgbClr val="FFFFFF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pPr>
            <a:r>
              <a:rPr lang="ru-RU" dirty="0"/>
              <a:t>Проверьте компанию в Едином государственном реестре </a:t>
            </a:r>
            <a:br>
              <a:rPr lang="ru-RU" dirty="0"/>
            </a:br>
            <a:r>
              <a:rPr lang="ru-RU" dirty="0"/>
              <a:t>юридических лиц ФНС России.</a:t>
            </a:r>
          </a:p>
          <a:p>
            <a:pPr marL="182563" indent="-182563">
              <a:lnSpc>
                <a:spcPct val="96000"/>
              </a:lnSpc>
              <a:buSzPct val="100000"/>
              <a:buFont typeface="Arial" panose="020B0604020202020204" pitchFamily="34" charset="0"/>
              <a:buChar char="•"/>
              <a:defRPr sz="1600">
                <a:solidFill>
                  <a:srgbClr val="FFFFFF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pPr>
            <a:endParaRPr lang="ru-RU" dirty="0"/>
          </a:p>
          <a:p>
            <a:pPr marL="182563" indent="-182563">
              <a:lnSpc>
                <a:spcPct val="96000"/>
              </a:lnSpc>
              <a:buSzPct val="100000"/>
              <a:buFont typeface="Arial" panose="020B0604020202020204" pitchFamily="34" charset="0"/>
              <a:buChar char="•"/>
              <a:defRPr sz="1600">
                <a:solidFill>
                  <a:srgbClr val="FFFFFF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pPr>
            <a:r>
              <a:rPr lang="ru-RU" dirty="0"/>
              <a:t>Запросите образцы договоров, копии документов. </a:t>
            </a:r>
            <a:br>
              <a:rPr lang="ru-RU" dirty="0"/>
            </a:br>
            <a:r>
              <a:rPr lang="ru-RU" dirty="0"/>
              <a:t>Если есть возможность, проконсультируйтесь с юристом</a:t>
            </a:r>
            <a:r>
              <a:rPr lang="ru-RU" sz="11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3886253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defRPr sz="1600">
                <a:solidFill>
                  <a:srgbClr val="FFFFFF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pPr>
            <a:r>
              <a:rPr lang="ru-RU" dirty="0"/>
              <a:t>Если разрешения (или лицензии — у банка) нет, а компания все равно привлекает клиентов, </a:t>
            </a:r>
            <a:br>
              <a:rPr lang="ru-RU" dirty="0"/>
            </a:br>
            <a:r>
              <a:rPr lang="ru-RU" dirty="0"/>
              <a:t>выдает себя за лицензированную и кредитует потребителей, то это нелегальный кредитор. </a:t>
            </a:r>
            <a:br>
              <a:rPr lang="ru-RU" dirty="0"/>
            </a:br>
            <a:r>
              <a:rPr lang="ru-RU" dirty="0"/>
              <a:t>По оценкам экспертов «Общероссийского национального фронта», каждый третий кредит </a:t>
            </a:r>
            <a:br>
              <a:rPr lang="ru-RU" dirty="0"/>
            </a:br>
            <a:r>
              <a:rPr lang="ru-RU" dirty="0"/>
              <a:t>в России выдают незаконно</a:t>
            </a:r>
            <a:r>
              <a:rPr lang="ru-RU" sz="14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43621705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60421" indent="-160421">
              <a:buSzPct val="100000"/>
              <a:buChar char="•"/>
              <a:defRPr sz="1600">
                <a:solidFill>
                  <a:srgbClr val="FFFFFF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pPr>
            <a:r>
              <a:rPr lang="ru-RU" dirty="0"/>
              <a:t>Выдавать кредиты под очень высокие проценты, </a:t>
            </a:r>
            <a:br>
              <a:rPr lang="ru-RU" dirty="0"/>
            </a:br>
            <a:r>
              <a:rPr lang="ru-RU" dirty="0"/>
              <a:t>но при этом не прибегать к откровенному криминалу</a:t>
            </a:r>
          </a:p>
          <a:p>
            <a:pPr marL="160421" indent="-160421">
              <a:buSzPct val="100000"/>
              <a:buChar char="•"/>
              <a:defRPr sz="1600">
                <a:solidFill>
                  <a:srgbClr val="FFFFFF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pPr>
            <a:endParaRPr lang="ru-RU" dirty="0"/>
          </a:p>
          <a:p>
            <a:pPr marL="160421" indent="-160421">
              <a:buSzPct val="100000"/>
              <a:buChar char="•"/>
              <a:defRPr sz="1600">
                <a:solidFill>
                  <a:srgbClr val="FFFFFF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pPr>
            <a:r>
              <a:rPr lang="ru-RU" dirty="0"/>
              <a:t>Использовать преступные схемы, чтобы завладеть деньгами </a:t>
            </a:r>
            <a:br>
              <a:rPr lang="ru-RU" dirty="0"/>
            </a:br>
            <a:r>
              <a:rPr lang="ru-RU" dirty="0"/>
              <a:t>и имуществом клиентов</a:t>
            </a:r>
          </a:p>
        </p:txBody>
      </p:sp>
    </p:spTree>
    <p:extLst>
      <p:ext uri="{BB962C8B-B14F-4D97-AF65-F5344CB8AC3E}">
        <p14:creationId xmlns:p14="http://schemas.microsoft.com/office/powerpoint/2010/main" val="2526851149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/>
              <a:t>Рассмотрим три </a:t>
            </a:r>
            <a:br>
              <a:rPr lang="ru-RU" dirty="0"/>
            </a:br>
            <a:r>
              <a:rPr lang="ru-RU" dirty="0"/>
              <a:t>распространенные схемы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64040378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>
                <a:latin typeface="Proxima Nova Rg" panose="02000506030000020004" pitchFamily="2" charset="0"/>
              </a:rPr>
              <a:t>Звучит странно, хотя это очень популярный вид мошенничества. </a:t>
            </a:r>
            <a:br>
              <a:rPr lang="ru-RU" dirty="0">
                <a:latin typeface="Proxima Nova Rg" panose="02000506030000020004" pitchFamily="2" charset="0"/>
              </a:rPr>
            </a:br>
            <a:r>
              <a:rPr lang="ru-RU" dirty="0">
                <a:latin typeface="Proxima Nova Rg" panose="02000506030000020004" pitchFamily="2" charset="0"/>
              </a:rPr>
              <a:t>У вас могут попросить деньги за проверку кредитной истории или страховку, </a:t>
            </a:r>
            <a:br>
              <a:rPr lang="ru-RU" dirty="0">
                <a:latin typeface="Proxima Nova Rg" panose="02000506030000020004" pitchFamily="2" charset="0"/>
              </a:rPr>
            </a:br>
            <a:r>
              <a:rPr lang="ru-RU" dirty="0">
                <a:latin typeface="Proxima Nova Rg" panose="02000506030000020004" pitchFamily="2" charset="0"/>
              </a:rPr>
              <a:t>взять комиссию за перевод и выдачу кредита, оплатить услуги нотариуса </a:t>
            </a:r>
          </a:p>
          <a:p>
            <a:r>
              <a:rPr lang="ru-RU" dirty="0">
                <a:latin typeface="Proxima Nova Rg" panose="02000506030000020004" pitchFamily="2" charset="0"/>
              </a:rPr>
              <a:t>или членский взнос для вступления в кооператив. </a:t>
            </a:r>
          </a:p>
          <a:p>
            <a:endParaRPr lang="ru-RU" dirty="0">
              <a:latin typeface="Proxima Nova Rg" panose="02000506030000020004" pitchFamily="2" charset="0"/>
            </a:endParaRPr>
          </a:p>
          <a:p>
            <a:r>
              <a:rPr lang="ru-RU" dirty="0">
                <a:latin typeface="Proxima Nova Rg" panose="02000506030000020004" pitchFamily="2" charset="0"/>
              </a:rPr>
              <a:t>Вы отдаете деньги — и ваш «помощник» исчезает. </a:t>
            </a:r>
            <a:endParaRPr lang="ru-RU" sz="1100" dirty="0">
              <a:latin typeface="Proxima Nova Rg" panose="02000506030000020004" pitchFamily="2" charset="0"/>
              <a:ea typeface="+mn-ea"/>
              <a:cs typeface="+mn-cs"/>
              <a:sym typeface="Arial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74878792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>
                <a:latin typeface="Proxima Nova Rg" panose="02000506030000020004" pitchFamily="2" charset="0"/>
              </a:rPr>
              <a:t>Вы приносите в организацию полный пакет документов. </a:t>
            </a:r>
            <a:br>
              <a:rPr lang="ru-RU" dirty="0">
                <a:latin typeface="Proxima Nova Rg" panose="02000506030000020004" pitchFamily="2" charset="0"/>
              </a:rPr>
            </a:br>
            <a:r>
              <a:rPr lang="ru-RU" dirty="0">
                <a:latin typeface="Proxima Nova Rg" panose="02000506030000020004" pitchFamily="2" charset="0"/>
              </a:rPr>
              <a:t>Если они попали к мошенникам, то от вашего имени могут, например,</a:t>
            </a:r>
            <a:br>
              <a:rPr lang="ru-RU" dirty="0">
                <a:latin typeface="Proxima Nova Rg" panose="02000506030000020004" pitchFamily="2" charset="0"/>
              </a:rPr>
            </a:br>
            <a:r>
              <a:rPr lang="ru-RU" dirty="0">
                <a:latin typeface="Proxima Nova Rg" panose="02000506030000020004" pitchFamily="2" charset="0"/>
              </a:rPr>
              <a:t>взять кредит, о котором вы узнаете нескоро. Кроме того, мошенники могут попросить </a:t>
            </a:r>
            <a:br>
              <a:rPr lang="ru-RU" dirty="0">
                <a:latin typeface="Proxima Nova Rg" panose="02000506030000020004" pitchFamily="2" charset="0"/>
              </a:rPr>
            </a:br>
            <a:r>
              <a:rPr lang="ru-RU" dirty="0">
                <a:latin typeface="Proxima Nova Rg" panose="02000506030000020004" pitchFamily="2" charset="0"/>
              </a:rPr>
              <a:t>у вас данные банковских карт, включая </a:t>
            </a:r>
            <a:r>
              <a:rPr lang="en" dirty="0">
                <a:latin typeface="Proxima Nova Rg" panose="02000506030000020004" pitchFamily="2" charset="0"/>
              </a:rPr>
              <a:t>CVC-</a:t>
            </a:r>
            <a:r>
              <a:rPr lang="ru-RU" dirty="0">
                <a:latin typeface="Proxima Nova Rg" panose="02000506030000020004" pitchFamily="2" charset="0"/>
              </a:rPr>
              <a:t>коды, и обнулить все ваши счета. </a:t>
            </a:r>
            <a:endParaRPr lang="ru-RU" sz="1100" dirty="0">
              <a:latin typeface="Proxima Nova Rg" panose="02000506030000020004" pitchFamily="2" charset="0"/>
              <a:ea typeface="+mn-ea"/>
              <a:cs typeface="+mn-cs"/>
              <a:sym typeface="Arial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48008361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>
                <a:latin typeface="Proxima Nova Rg" panose="02000506030000020004" pitchFamily="2" charset="0"/>
              </a:rPr>
              <a:t>Мошенники могут подменить договор и дать вам на подпись </a:t>
            </a:r>
            <a:br>
              <a:rPr lang="ru-RU" dirty="0">
                <a:latin typeface="Proxima Nova Rg" panose="02000506030000020004" pitchFamily="2" charset="0"/>
              </a:rPr>
            </a:br>
            <a:r>
              <a:rPr lang="ru-RU" dirty="0">
                <a:latin typeface="Proxima Nova Rg" panose="02000506030000020004" pitchFamily="2" charset="0"/>
              </a:rPr>
              <a:t>совершенно другие условия, например не указать срок возврата. </a:t>
            </a:r>
            <a:br>
              <a:rPr lang="ru-RU" dirty="0">
                <a:latin typeface="Proxima Nova Rg" panose="02000506030000020004" pitchFamily="2" charset="0"/>
              </a:rPr>
            </a:br>
            <a:r>
              <a:rPr lang="ru-RU" dirty="0">
                <a:latin typeface="Proxima Nova Rg" panose="02000506030000020004" pitchFamily="2" charset="0"/>
              </a:rPr>
              <a:t>Это позволит им запросить всю сумму с процентами уже </a:t>
            </a:r>
            <a:br>
              <a:rPr lang="ru-RU" dirty="0">
                <a:latin typeface="Proxima Nova Rg" panose="02000506030000020004" pitchFamily="2" charset="0"/>
              </a:rPr>
            </a:br>
            <a:r>
              <a:rPr lang="ru-RU" dirty="0">
                <a:latin typeface="Proxima Nova Rg" panose="02000506030000020004" pitchFamily="2" charset="0"/>
              </a:rPr>
              <a:t>на следующий день. Давайте посмотрим видеоролик </a:t>
            </a:r>
            <a:br>
              <a:rPr lang="ru-RU" dirty="0">
                <a:latin typeface="Proxima Nova Rg" panose="02000506030000020004" pitchFamily="2" charset="0"/>
              </a:rPr>
            </a:br>
            <a:r>
              <a:rPr lang="ru-RU" dirty="0">
                <a:latin typeface="Proxima Nova Rg" panose="02000506030000020004" pitchFamily="2" charset="0"/>
              </a:rPr>
              <a:t>«Как отличить МФО от мошенников»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04893377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defRPr sz="1600">
                <a:solidFill>
                  <a:srgbClr val="FFFFFF"/>
                </a:solidFill>
              </a:defRPr>
            </a:pPr>
            <a:r>
              <a:rPr lang="ru-RU" dirty="0">
                <a:latin typeface="Proxima Nova Rg" panose="02000506030000020004" pitchFamily="2" charset="0"/>
              </a:rPr>
              <a:t>Если черные кредиторы пытаются взыскать с вас просроченную </a:t>
            </a:r>
            <a:br>
              <a:rPr lang="ru-RU" dirty="0">
                <a:latin typeface="Proxima Nova Rg" panose="02000506030000020004" pitchFamily="2" charset="0"/>
              </a:rPr>
            </a:br>
            <a:r>
              <a:rPr lang="ru-RU" dirty="0">
                <a:latin typeface="Proxima Nova Rg" panose="02000506030000020004" pitchFamily="2" charset="0"/>
              </a:rPr>
              <a:t>задолженность, выдавая себя за коллекторов или поручив это им на самом </a:t>
            </a:r>
            <a:br>
              <a:rPr lang="ru-RU" dirty="0">
                <a:latin typeface="Proxima Nova Rg" panose="02000506030000020004" pitchFamily="2" charset="0"/>
              </a:rPr>
            </a:br>
            <a:r>
              <a:rPr lang="ru-RU" dirty="0">
                <a:latin typeface="Proxima Nova Rg" panose="02000506030000020004" pitchFamily="2" charset="0"/>
              </a:rPr>
              <a:t>деле, вы можете обратиться в Федеральную службу судебных приставов. </a:t>
            </a:r>
          </a:p>
          <a:p>
            <a:pPr>
              <a:defRPr sz="1600">
                <a:solidFill>
                  <a:srgbClr val="FFFFFF"/>
                </a:solidFill>
              </a:defRPr>
            </a:pPr>
            <a:endParaRPr lang="ru-RU" sz="1200" dirty="0">
              <a:solidFill>
                <a:srgbClr val="FFFFFF"/>
              </a:solidFill>
              <a:latin typeface="Proxima Nova Rg" panose="02000506030000020004" pitchFamily="2" charset="0"/>
              <a:ea typeface="+mn-ea"/>
              <a:cs typeface="+mn-cs"/>
              <a:sym typeface="Arial"/>
            </a:endParaRPr>
          </a:p>
          <a:p>
            <a:pPr>
              <a:defRPr sz="1600">
                <a:solidFill>
                  <a:srgbClr val="FFFFFF"/>
                </a:solidFill>
              </a:defRPr>
            </a:pPr>
            <a:r>
              <a:rPr lang="ru-RU" dirty="0">
                <a:latin typeface="Proxima Nova Rg" panose="02000506030000020004" pitchFamily="2" charset="0"/>
              </a:rPr>
              <a:t>Если ваш кредитор не указан в реестре или организация, указанная </a:t>
            </a:r>
            <a:br>
              <a:rPr lang="ru-RU" dirty="0">
                <a:latin typeface="Proxima Nova Rg" panose="02000506030000020004" pitchFamily="2" charset="0"/>
              </a:rPr>
            </a:br>
            <a:r>
              <a:rPr lang="ru-RU" dirty="0">
                <a:latin typeface="Proxima Nova Rg" panose="02000506030000020004" pitchFamily="2" charset="0"/>
              </a:rPr>
              <a:t>в реестре, нарушает правила — обратитесь в интернет-приемную </a:t>
            </a:r>
            <a:br>
              <a:rPr lang="ru-RU" dirty="0">
                <a:latin typeface="Proxima Nova Rg" panose="02000506030000020004" pitchFamily="2" charset="0"/>
              </a:rPr>
            </a:br>
            <a:r>
              <a:rPr lang="ru-RU" dirty="0">
                <a:latin typeface="Proxima Nova Rg" panose="02000506030000020004" pitchFamily="2" charset="0"/>
              </a:rPr>
              <a:t>Банка России и подайте заявление в правоохранительные органы. </a:t>
            </a:r>
            <a:br>
              <a:rPr lang="ru-RU" dirty="0">
                <a:latin typeface="Proxima Nova Rg" panose="02000506030000020004" pitchFamily="2" charset="0"/>
              </a:rPr>
            </a:br>
            <a:endParaRPr lang="ru-RU" dirty="0">
              <a:latin typeface="Proxima Nova Rg" panose="02000506030000020004" pitchFamily="2" charset="0"/>
            </a:endParaRPr>
          </a:p>
          <a:p>
            <a:pPr>
              <a:defRPr sz="1600">
                <a:solidFill>
                  <a:srgbClr val="FFFFFF"/>
                </a:solidFill>
              </a:defRPr>
            </a:pPr>
            <a:r>
              <a:rPr lang="ru-RU" dirty="0">
                <a:latin typeface="Proxima Nova Rg" panose="02000506030000020004" pitchFamily="2" charset="0"/>
              </a:rPr>
              <a:t>Не боритесь в одиночку, не верьте, когда вас убеждают, что обращаться </a:t>
            </a:r>
            <a:br>
              <a:rPr lang="ru-RU" dirty="0">
                <a:latin typeface="Proxima Nova Rg" panose="02000506030000020004" pitchFamily="2" charset="0"/>
              </a:rPr>
            </a:br>
            <a:r>
              <a:rPr lang="ru-RU" dirty="0">
                <a:latin typeface="Proxima Nova Rg" panose="02000506030000020004" pitchFamily="2" charset="0"/>
              </a:rPr>
              <a:t>за защитой ваших прав бесполезно.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39329526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defRPr sz="1600" spc="-64">
                <a:solidFill>
                  <a:srgbClr val="FFFFFF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pPr>
            <a:r>
              <a:rPr lang="ru-RU" dirty="0"/>
              <a:t>Ежегодно в России жертвами пирамид становятся несколько десятков тысяч человек. </a:t>
            </a:r>
            <a:br>
              <a:rPr lang="ru-RU" dirty="0"/>
            </a:br>
            <a:r>
              <a:rPr lang="ru-RU" dirty="0"/>
              <a:t>Среди них много людей, потерявших небольшие суммы: 100, 200, 1000 рублей. </a:t>
            </a:r>
            <a:br>
              <a:rPr lang="ru-RU" dirty="0"/>
            </a:br>
            <a:r>
              <a:rPr lang="ru-RU" dirty="0"/>
              <a:t>Большинство таких жертв смиряются с потерей денег и никак не реагируют на обман. </a:t>
            </a:r>
            <a:br>
              <a:rPr lang="ru-RU" dirty="0"/>
            </a:br>
            <a:r>
              <a:rPr lang="ru-RU" dirty="0"/>
              <a:t>Это способствует тому, что мошенники продолжают обманывать людей. </a:t>
            </a:r>
          </a:p>
          <a:p>
            <a:pPr>
              <a:defRPr sz="1600" spc="-64">
                <a:solidFill>
                  <a:srgbClr val="FFFFFF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pPr>
            <a:r>
              <a:rPr lang="ru-RU" dirty="0"/>
              <a:t>Если вас обманули — не молчите, действуйте.</a:t>
            </a:r>
          </a:p>
          <a:p>
            <a:pPr>
              <a:defRPr sz="1600" spc="-64">
                <a:solidFill>
                  <a:srgbClr val="FFFFFF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pPr>
            <a:endParaRPr lang="ru-RU" dirty="0"/>
          </a:p>
          <a:p>
            <a:pPr marL="228600" indent="-228600">
              <a:buSzPct val="100000"/>
              <a:buAutoNum type="arabicPeriod"/>
              <a:defRPr sz="1600" spc="-64">
                <a:solidFill>
                  <a:srgbClr val="FFFFFF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pPr>
            <a:r>
              <a:rPr lang="ru-RU" dirty="0"/>
              <a:t>Составьте претензию и направьте ее в адрес компании заказным письмом с уведомлением. </a:t>
            </a:r>
            <a:br>
              <a:rPr lang="ru-RU" dirty="0"/>
            </a:br>
            <a:r>
              <a:rPr lang="ru-RU" dirty="0"/>
              <a:t>Или отнесите лично и удостоверьтесь, что его зарегистрировали. </a:t>
            </a:r>
            <a:br>
              <a:rPr lang="ru-RU" dirty="0"/>
            </a:br>
            <a:r>
              <a:rPr lang="ru-RU" dirty="0"/>
              <a:t>Возьмите расписку о получении, чтобы компания «случайно» не потеряла ваше письмо.</a:t>
            </a:r>
          </a:p>
          <a:p>
            <a:pPr marL="228600" indent="-228600">
              <a:buSzPct val="100000"/>
              <a:buAutoNum type="arabicPeriod"/>
              <a:defRPr sz="1600" spc="-64">
                <a:solidFill>
                  <a:srgbClr val="FFFFFF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pPr>
            <a:endParaRPr lang="ru-RU" dirty="0"/>
          </a:p>
          <a:p>
            <a:pPr marL="228600" indent="-228600">
              <a:defRPr sz="1600">
                <a:solidFill>
                  <a:srgbClr val="FFFFFF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pPr>
            <a:r>
              <a:rPr lang="ru-RU" dirty="0"/>
              <a:t>2. Если компания отказывается вернуть деньги, то соберите </a:t>
            </a:r>
            <a:br>
              <a:rPr lang="ru-RU" dirty="0"/>
            </a:br>
            <a:r>
              <a:rPr lang="ru-RU" dirty="0"/>
              <a:t>все документы (от договоров до выписок) и обратитесь </a:t>
            </a:r>
            <a:br>
              <a:rPr lang="ru-RU" dirty="0"/>
            </a:br>
            <a:r>
              <a:rPr lang="ru-RU" dirty="0"/>
              <a:t>в правоохранительные органы с заявлением.</a:t>
            </a:r>
          </a:p>
          <a:p>
            <a:pPr marL="228600" indent="-228600">
              <a:defRPr sz="1600">
                <a:solidFill>
                  <a:srgbClr val="FFFFFF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pPr>
            <a:endParaRPr lang="ru-RU" dirty="0"/>
          </a:p>
          <a:p>
            <a:pPr marL="228600" indent="-228600">
              <a:defRPr sz="1600">
                <a:solidFill>
                  <a:srgbClr val="FFFFFF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pPr>
            <a:r>
              <a:rPr lang="ru-RU" dirty="0"/>
              <a:t>3.  Свяжитесь с юристом и попробуйте найти других </a:t>
            </a:r>
            <a:br>
              <a:rPr lang="ru-RU" dirty="0"/>
            </a:br>
            <a:r>
              <a:rPr lang="ru-RU" dirty="0"/>
              <a:t>жертв мошенничества.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66806955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60421" indent="-160421">
              <a:buSzPct val="100000"/>
              <a:buChar char="•"/>
              <a:defRPr sz="1600">
                <a:solidFill>
                  <a:srgbClr val="FFFFFF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pPr>
            <a:r>
              <a:rPr lang="ru-RU" dirty="0"/>
              <a:t>Не принимайте поспешных решений.</a:t>
            </a:r>
          </a:p>
          <a:p>
            <a:pPr marL="160421" indent="-160421">
              <a:buSzPct val="100000"/>
              <a:buChar char="•"/>
              <a:defRPr sz="1600">
                <a:solidFill>
                  <a:srgbClr val="FFFFFF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pPr>
            <a:endParaRPr lang="ru-RU" dirty="0"/>
          </a:p>
          <a:p>
            <a:pPr marL="160421" indent="-160421">
              <a:buSzPct val="100000"/>
              <a:buChar char="•"/>
              <a:defRPr sz="1600">
                <a:solidFill>
                  <a:srgbClr val="FFFFFF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pPr>
            <a:r>
              <a:rPr lang="ru-RU" dirty="0"/>
              <a:t>Всегда проверяйте информацию.</a:t>
            </a:r>
          </a:p>
          <a:p>
            <a:pPr marL="160421" indent="-160421">
              <a:buSzPct val="100000"/>
              <a:buChar char="•"/>
              <a:defRPr sz="1600">
                <a:solidFill>
                  <a:srgbClr val="FFFFFF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pPr>
            <a:endParaRPr lang="ru-RU" dirty="0"/>
          </a:p>
          <a:p>
            <a:pPr marL="160421" indent="-160421">
              <a:buSzPct val="100000"/>
              <a:buChar char="•"/>
              <a:defRPr sz="1600">
                <a:solidFill>
                  <a:srgbClr val="FFFFFF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pPr>
            <a:r>
              <a:rPr lang="ru-RU" dirty="0"/>
              <a:t>Не сообщайте никому данные своей карты.</a:t>
            </a:r>
          </a:p>
          <a:p>
            <a:pPr marL="160421" indent="-160421">
              <a:buSzPct val="100000"/>
              <a:buChar char="•"/>
              <a:defRPr sz="1600">
                <a:solidFill>
                  <a:srgbClr val="FFFFFF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pPr>
            <a:endParaRPr lang="ru-RU" dirty="0"/>
          </a:p>
          <a:p>
            <a:pPr marL="160421" indent="-160421">
              <a:buSzPct val="100000"/>
              <a:buChar char="•"/>
              <a:defRPr sz="1600">
                <a:solidFill>
                  <a:srgbClr val="FFFFFF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pPr>
            <a:r>
              <a:rPr lang="ru-RU" dirty="0"/>
              <a:t>Не вкладывайте деньги в сомнительные предприятия </a:t>
            </a:r>
            <a:br>
              <a:rPr lang="ru-RU" dirty="0"/>
            </a:br>
            <a:r>
              <a:rPr lang="ru-RU" dirty="0"/>
              <a:t>с якобы высокой доходностью.</a:t>
            </a:r>
          </a:p>
          <a:p>
            <a:pPr marL="160421" indent="-160421">
              <a:buSzPct val="100000"/>
              <a:buChar char="•"/>
              <a:defRPr sz="1600">
                <a:solidFill>
                  <a:srgbClr val="FFFFFF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pPr>
            <a:endParaRPr lang="ru-RU" dirty="0"/>
          </a:p>
          <a:p>
            <a:pPr marL="160421" indent="-160421">
              <a:buSzPct val="100000"/>
              <a:buChar char="•"/>
              <a:defRPr sz="1600">
                <a:solidFill>
                  <a:srgbClr val="FFFFFF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pPr>
            <a:r>
              <a:rPr lang="ru-RU" dirty="0"/>
              <a:t>Если вас обманули, обращайтесь в полицию</a:t>
            </a:r>
            <a:r>
              <a:rPr lang="ru-RU" sz="1100" dirty="0"/>
              <a:t>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0251322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Чтобы использовать вашу карту в своих целях, мошенникам нужно узнать ее номер, </a:t>
            </a:r>
            <a:br>
              <a:rPr lang="ru-RU" dirty="0"/>
            </a:br>
            <a:r>
              <a:rPr lang="ru-RU" dirty="0"/>
              <a:t>имя владельца, срок действия, номер </a:t>
            </a:r>
            <a:r>
              <a:rPr lang="en" dirty="0"/>
              <a:t>CVC </a:t>
            </a:r>
            <a:r>
              <a:rPr lang="ru-RU" dirty="0"/>
              <a:t>или </a:t>
            </a:r>
            <a:r>
              <a:rPr lang="en" dirty="0"/>
              <a:t>CVV.  </a:t>
            </a:r>
            <a:br>
              <a:rPr lang="en" dirty="0"/>
            </a:br>
            <a:endParaRPr lang="en" dirty="0"/>
          </a:p>
          <a:p>
            <a:r>
              <a:rPr lang="ru-RU" dirty="0"/>
              <a:t>Давайте посмотрим видеоролик.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81261498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Больше о </a:t>
            </a:r>
            <a:r>
              <a:rPr lang="ru-RU" dirty="0" err="1"/>
              <a:t>финан</a:t>
            </a:r>
            <a:r>
              <a:rPr lang="en" dirty="0"/>
              <a:t>c</a:t>
            </a:r>
            <a:r>
              <a:rPr lang="ru-RU" dirty="0"/>
              <a:t>ах вы сможете узнать на сайте </a:t>
            </a:r>
            <a:r>
              <a:rPr lang="en" dirty="0" err="1"/>
              <a:t>Fincult.info</a:t>
            </a:r>
            <a:r>
              <a:rPr lang="en" dirty="0"/>
              <a:t>. </a:t>
            </a:r>
          </a:p>
          <a:p>
            <a:endParaRPr lang="en" dirty="0"/>
          </a:p>
          <a:p>
            <a:r>
              <a:rPr lang="ru-RU" dirty="0"/>
              <a:t>Это портал на котором вы найдете только достоверную информацию и получите ответы на вопросы о разных финансовых услугах, научитесь разбираться в их преимуществах и рисках. Поймете, как быстро вычислять мошенников и что делать, если вы угодили в их ловушку.</a:t>
            </a:r>
          </a:p>
          <a:p>
            <a:endParaRPr lang="ru-RU" dirty="0"/>
          </a:p>
          <a:p>
            <a:r>
              <a:rPr lang="ru-RU" dirty="0"/>
              <a:t>Если ваши права нарушены или у вас есть вопросы, касающиеся деятельности Банка России, воспользуйтесь интернет - приемной </a:t>
            </a:r>
            <a:r>
              <a:rPr lang="en" dirty="0" err="1"/>
              <a:t>cbr.ru</a:t>
            </a:r>
            <a:r>
              <a:rPr lang="en" dirty="0"/>
              <a:t>/Reception/ </a:t>
            </a:r>
            <a:r>
              <a:rPr lang="ru-RU" dirty="0"/>
              <a:t>или задайте вопрос в приложении ЦБ-онлайн.</a:t>
            </a:r>
          </a:p>
          <a:p>
            <a:endParaRPr lang="ru-RU" dirty="0"/>
          </a:p>
          <a:p>
            <a:r>
              <a:rPr lang="ru-RU" dirty="0"/>
              <a:t>Спасибо за внимание и будьте бдительны!</a:t>
            </a:r>
          </a:p>
          <a:p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3736476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defRPr sz="1600">
                <a:solidFill>
                  <a:srgbClr val="FFFFFF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pPr>
            <a:r>
              <a:rPr lang="ru-RU" dirty="0"/>
              <a:t>(Во время трансляции видеоролика) </a:t>
            </a:r>
          </a:p>
          <a:p>
            <a:pPr>
              <a:defRPr sz="1600">
                <a:solidFill>
                  <a:srgbClr val="FFFFFF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pPr>
            <a:endParaRPr lang="ru-RU" dirty="0"/>
          </a:p>
          <a:p>
            <a:pPr>
              <a:defRPr sz="1600">
                <a:solidFill>
                  <a:srgbClr val="FFFFFF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pPr>
            <a:r>
              <a:rPr lang="ru-RU" dirty="0"/>
              <a:t>Получив в банке ПИН-код, выпущенный к вашей платежной карте, запомните его. </a:t>
            </a:r>
            <a:br>
              <a:rPr lang="ru-RU" dirty="0"/>
            </a:br>
            <a:r>
              <a:rPr lang="ru-RU" dirty="0"/>
              <a:t>Не храните информацию о ПИН-коде рядом с картой. </a:t>
            </a:r>
            <a:br>
              <a:rPr lang="ru-RU" dirty="0"/>
            </a:br>
            <a:r>
              <a:rPr lang="ru-RU" dirty="0"/>
              <a:t>Никому и никогда не передавайте информацию о своём ПИН-коде, </a:t>
            </a:r>
            <a:br>
              <a:rPr lang="ru-RU" dirty="0"/>
            </a:br>
            <a:r>
              <a:rPr lang="ru-RU" dirty="0"/>
              <a:t>сохраняйте его полную секретность.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6324382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Мошенники могут установить </a:t>
            </a:r>
            <a:r>
              <a:rPr lang="ru-RU" dirty="0" err="1"/>
              <a:t>скиммер</a:t>
            </a:r>
            <a:r>
              <a:rPr lang="ru-RU" dirty="0"/>
              <a:t> на банкомат (специальное устройство, </a:t>
            </a:r>
            <a:br>
              <a:rPr lang="ru-RU" dirty="0"/>
            </a:br>
            <a:r>
              <a:rPr lang="ru-RU" dirty="0"/>
              <a:t>которое накладывают на приемник карты в банкомате) и видеокамеру </a:t>
            </a:r>
            <a:br>
              <a:rPr lang="ru-RU" dirty="0"/>
            </a:br>
            <a:r>
              <a:rPr lang="ru-RU" dirty="0"/>
              <a:t>над клавиатурой. Достаточно один раз воспользоваться таким банкоматом, </a:t>
            </a:r>
            <a:br>
              <a:rPr lang="ru-RU" dirty="0"/>
            </a:br>
            <a:r>
              <a:rPr lang="ru-RU" dirty="0"/>
              <a:t>и ваши деньги могут снять, перевести на несколько счетов и обналичить.</a:t>
            </a:r>
          </a:p>
          <a:p>
            <a:endParaRPr lang="ru-RU" dirty="0"/>
          </a:p>
          <a:p>
            <a:r>
              <a:rPr lang="ru-RU" dirty="0"/>
              <a:t>Украсть данные вашей карты могут даже в кафе или магазине. </a:t>
            </a:r>
            <a:br>
              <a:rPr lang="ru-RU" dirty="0"/>
            </a:br>
            <a:r>
              <a:rPr lang="ru-RU" dirty="0"/>
              <a:t>Злоумышленником может оказаться продавец, который получит доступ </a:t>
            </a:r>
            <a:br>
              <a:rPr lang="ru-RU" dirty="0"/>
            </a:br>
            <a:r>
              <a:rPr lang="ru-RU" dirty="0"/>
              <a:t>к вашей карте хотя бы на пять секунд. Сфотографировав вашу карту, </a:t>
            </a:r>
            <a:br>
              <a:rPr lang="ru-RU" dirty="0"/>
            </a:br>
            <a:r>
              <a:rPr lang="ru-RU" dirty="0"/>
              <a:t>он сможет воспользоваться ей для расчетов в интернете.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9562591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82563" indent="-182563">
              <a:lnSpc>
                <a:spcPct val="98000"/>
              </a:lnSpc>
              <a:buSzPct val="100000"/>
              <a:buFont typeface="Arial" panose="020B0604020202020204" pitchFamily="34" charset="0"/>
              <a:buChar char="•"/>
              <a:tabLst>
                <a:tab pos="85725" algn="l"/>
              </a:tabLst>
              <a:defRPr sz="1600">
                <a:solidFill>
                  <a:srgbClr val="FFFFFF"/>
                </a:solidFill>
              </a:defRPr>
            </a:pPr>
            <a:r>
              <a:rPr lang="ru-RU" dirty="0">
                <a:latin typeface="Proxima Nova Rg" panose="02000506030000020004" pitchFamily="2" charset="0"/>
              </a:rPr>
              <a:t>Перед снятием денег в банкомате осмотрите его. </a:t>
            </a:r>
            <a:br>
              <a:rPr lang="ru-RU" dirty="0">
                <a:latin typeface="Proxima Nova Rg" panose="02000506030000020004" pitchFamily="2" charset="0"/>
              </a:rPr>
            </a:br>
            <a:r>
              <a:rPr lang="ru-RU" dirty="0">
                <a:latin typeface="Proxima Nova Rg" panose="02000506030000020004" pitchFamily="2" charset="0"/>
              </a:rPr>
              <a:t>На </a:t>
            </a:r>
            <a:r>
              <a:rPr lang="ru-RU" dirty="0" err="1">
                <a:latin typeface="Proxima Nova Rg" panose="02000506030000020004" pitchFamily="2" charset="0"/>
              </a:rPr>
              <a:t>картоприемнике</a:t>
            </a:r>
            <a:r>
              <a:rPr lang="ru-RU" dirty="0">
                <a:latin typeface="Proxima Nova Rg" panose="02000506030000020004" pitchFamily="2" charset="0"/>
              </a:rPr>
              <a:t> не должно быть посторонних предметов, </a:t>
            </a:r>
            <a:br>
              <a:rPr lang="ru-RU" dirty="0">
                <a:latin typeface="Proxima Nova Rg" panose="02000506030000020004" pitchFamily="2" charset="0"/>
              </a:rPr>
            </a:br>
            <a:r>
              <a:rPr lang="ru-RU" dirty="0">
                <a:latin typeface="Proxima Nova Rg" panose="02000506030000020004" pitchFamily="2" charset="0"/>
              </a:rPr>
              <a:t>клавиатура не должна шататься.</a:t>
            </a:r>
          </a:p>
          <a:p>
            <a:pPr marL="182563" indent="-182563">
              <a:lnSpc>
                <a:spcPct val="98000"/>
              </a:lnSpc>
              <a:buSzPct val="100000"/>
              <a:buFont typeface="Arial" panose="020B0604020202020204" pitchFamily="34" charset="0"/>
              <a:buChar char="•"/>
              <a:tabLst>
                <a:tab pos="85725" algn="l"/>
              </a:tabLst>
              <a:defRPr sz="1600">
                <a:solidFill>
                  <a:srgbClr val="FFFFFF"/>
                </a:solidFill>
              </a:defRPr>
            </a:pPr>
            <a:endParaRPr lang="ru-RU" sz="800" dirty="0">
              <a:solidFill>
                <a:srgbClr val="FFFFFF"/>
              </a:solidFill>
              <a:latin typeface="Proxima Nova Rg" panose="02000506030000020004" pitchFamily="2" charset="0"/>
              <a:ea typeface="+mn-ea"/>
              <a:cs typeface="+mn-cs"/>
              <a:sym typeface="Arial"/>
            </a:endParaRPr>
          </a:p>
          <a:p>
            <a:pPr marL="182563" indent="-182563">
              <a:lnSpc>
                <a:spcPct val="98000"/>
              </a:lnSpc>
              <a:buSzPct val="100000"/>
              <a:buFont typeface="Arial" panose="020B0604020202020204" pitchFamily="34" charset="0"/>
              <a:buChar char="•"/>
              <a:tabLst>
                <a:tab pos="85725" algn="l"/>
              </a:tabLst>
              <a:defRPr sz="1600">
                <a:solidFill>
                  <a:srgbClr val="FFFFFF"/>
                </a:solidFill>
              </a:defRPr>
            </a:pPr>
            <a:r>
              <a:rPr lang="ru-RU" dirty="0">
                <a:latin typeface="Proxima Nova Rg" panose="02000506030000020004" pitchFamily="2" charset="0"/>
              </a:rPr>
              <a:t>Набирая </a:t>
            </a:r>
            <a:r>
              <a:rPr lang="ru-RU" dirty="0" err="1">
                <a:latin typeface="Proxima Nova Rg" panose="02000506030000020004" pitchFamily="2" charset="0"/>
              </a:rPr>
              <a:t>пин</a:t>
            </a:r>
            <a:r>
              <a:rPr lang="ru-RU" dirty="0">
                <a:latin typeface="Proxima Nova Rg" panose="02000506030000020004" pitchFamily="2" charset="0"/>
              </a:rPr>
              <a:t>-код, прикрывайте клавиатуру рукой. </a:t>
            </a:r>
            <a:br>
              <a:rPr lang="ru-RU" dirty="0">
                <a:latin typeface="Proxima Nova Rg" panose="02000506030000020004" pitchFamily="2" charset="0"/>
              </a:rPr>
            </a:br>
            <a:r>
              <a:rPr lang="ru-RU" dirty="0">
                <a:latin typeface="Proxima Nova Rg" panose="02000506030000020004" pitchFamily="2" charset="0"/>
              </a:rPr>
              <a:t>Делайте это даже во время расчетов картой в кафе.</a:t>
            </a:r>
          </a:p>
          <a:p>
            <a:pPr marL="182563" indent="-182563">
              <a:lnSpc>
                <a:spcPct val="98000"/>
              </a:lnSpc>
              <a:buSzPct val="100000"/>
              <a:buFont typeface="Arial" panose="020B0604020202020204" pitchFamily="34" charset="0"/>
              <a:buChar char="•"/>
              <a:tabLst>
                <a:tab pos="85725" algn="l"/>
              </a:tabLst>
              <a:defRPr sz="1600">
                <a:solidFill>
                  <a:srgbClr val="FFFFFF"/>
                </a:solidFill>
              </a:defRPr>
            </a:pPr>
            <a:endParaRPr lang="ru-RU" sz="800" dirty="0">
              <a:solidFill>
                <a:srgbClr val="FFFFFF"/>
              </a:solidFill>
              <a:latin typeface="Proxima Nova Rg" panose="02000506030000020004" pitchFamily="2" charset="0"/>
              <a:ea typeface="+mn-ea"/>
              <a:cs typeface="+mn-cs"/>
              <a:sym typeface="Arial"/>
            </a:endParaRPr>
          </a:p>
          <a:p>
            <a:pPr marL="182563" indent="-182563">
              <a:lnSpc>
                <a:spcPct val="98000"/>
              </a:lnSpc>
              <a:buSzPct val="100000"/>
              <a:buFont typeface="Arial" panose="020B0604020202020204" pitchFamily="34" charset="0"/>
              <a:buChar char="•"/>
              <a:tabLst>
                <a:tab pos="85725" algn="l"/>
              </a:tabLst>
              <a:defRPr sz="1600">
                <a:solidFill>
                  <a:srgbClr val="FFFFFF"/>
                </a:solidFill>
              </a:defRPr>
            </a:pPr>
            <a:r>
              <a:rPr lang="ru-RU" dirty="0">
                <a:latin typeface="Proxima Nova Rg" panose="02000506030000020004" pitchFamily="2" charset="0"/>
              </a:rPr>
              <a:t>Подключите мобильный банк и СМС-уведомления.</a:t>
            </a:r>
          </a:p>
          <a:p>
            <a:pPr marL="182563" indent="-182563">
              <a:lnSpc>
                <a:spcPct val="98000"/>
              </a:lnSpc>
              <a:buSzPct val="100000"/>
              <a:buFont typeface="Arial" panose="020B0604020202020204" pitchFamily="34" charset="0"/>
              <a:buChar char="•"/>
              <a:tabLst>
                <a:tab pos="85725" algn="l"/>
              </a:tabLst>
              <a:defRPr sz="1600">
                <a:solidFill>
                  <a:srgbClr val="FFFFFF"/>
                </a:solidFill>
              </a:defRPr>
            </a:pPr>
            <a:endParaRPr lang="ru-RU" sz="800" dirty="0">
              <a:solidFill>
                <a:srgbClr val="FFFFFF"/>
              </a:solidFill>
              <a:latin typeface="Proxima Nova Rg" panose="02000506030000020004" pitchFamily="2" charset="0"/>
              <a:ea typeface="+mn-ea"/>
              <a:cs typeface="+mn-cs"/>
              <a:sym typeface="Arial"/>
            </a:endParaRPr>
          </a:p>
          <a:p>
            <a:pPr marL="182563" indent="-182563">
              <a:lnSpc>
                <a:spcPct val="98000"/>
              </a:lnSpc>
              <a:buSzPct val="100000"/>
              <a:buFont typeface="Arial" panose="020B0604020202020204" pitchFamily="34" charset="0"/>
              <a:buChar char="•"/>
              <a:tabLst>
                <a:tab pos="85725" algn="l"/>
              </a:tabLst>
              <a:defRPr sz="1600">
                <a:solidFill>
                  <a:srgbClr val="FFFFFF"/>
                </a:solidFill>
              </a:defRPr>
            </a:pPr>
            <a:r>
              <a:rPr lang="ru-RU" dirty="0">
                <a:latin typeface="Proxima Nova Rg" panose="02000506030000020004" pitchFamily="2" charset="0"/>
              </a:rPr>
              <a:t>Если совершаете покупки через интернет, никому не сообщайте </a:t>
            </a:r>
            <a:br>
              <a:rPr lang="ru-RU" dirty="0">
                <a:latin typeface="Proxima Nova Rg" panose="02000506030000020004" pitchFamily="2" charset="0"/>
              </a:rPr>
            </a:br>
            <a:r>
              <a:rPr lang="ru-RU" dirty="0">
                <a:latin typeface="Proxima Nova Rg" panose="02000506030000020004" pitchFamily="2" charset="0"/>
              </a:rPr>
              <a:t>секретный код для подтверждения операций, который приходит </a:t>
            </a:r>
            <a:br>
              <a:rPr lang="ru-RU" dirty="0">
                <a:latin typeface="Proxima Nova Rg" panose="02000506030000020004" pitchFamily="2" charset="0"/>
              </a:rPr>
            </a:br>
            <a:r>
              <a:rPr lang="ru-RU" dirty="0">
                <a:latin typeface="Proxima Nova Rg" panose="02000506030000020004" pitchFamily="2" charset="0"/>
              </a:rPr>
              <a:t>вам в СМС.</a:t>
            </a:r>
          </a:p>
          <a:p>
            <a:pPr marL="182563" indent="-182563">
              <a:lnSpc>
                <a:spcPct val="98000"/>
              </a:lnSpc>
              <a:buSzPct val="100000"/>
              <a:buFont typeface="Arial" panose="020B0604020202020204" pitchFamily="34" charset="0"/>
              <a:buChar char="•"/>
              <a:tabLst>
                <a:tab pos="85725" algn="l"/>
              </a:tabLst>
              <a:defRPr sz="1600">
                <a:solidFill>
                  <a:srgbClr val="FFFFFF"/>
                </a:solidFill>
              </a:defRPr>
            </a:pPr>
            <a:endParaRPr lang="ru-RU" sz="800" dirty="0">
              <a:solidFill>
                <a:srgbClr val="FFFFFF"/>
              </a:solidFill>
              <a:latin typeface="Proxima Nova Rg" panose="02000506030000020004" pitchFamily="2" charset="0"/>
              <a:ea typeface="+mn-ea"/>
              <a:cs typeface="+mn-cs"/>
              <a:sym typeface="Arial"/>
            </a:endParaRPr>
          </a:p>
          <a:p>
            <a:pPr marL="182563" indent="-182563">
              <a:lnSpc>
                <a:spcPct val="98000"/>
              </a:lnSpc>
              <a:buSzPct val="100000"/>
              <a:buFont typeface="Arial" panose="020B0604020202020204" pitchFamily="34" charset="0"/>
              <a:buChar char="•"/>
              <a:tabLst>
                <a:tab pos="85725" algn="l"/>
              </a:tabLst>
              <a:defRPr sz="1600">
                <a:solidFill>
                  <a:srgbClr val="FFFFFF"/>
                </a:solidFill>
              </a:defRPr>
            </a:pPr>
            <a:r>
              <a:rPr lang="ru-RU" dirty="0">
                <a:latin typeface="Proxima Nova Rg" panose="02000506030000020004" pitchFamily="2" charset="0"/>
              </a:rPr>
              <a:t>Старайтесь никогда не терять из виду вашу карту.</a:t>
            </a:r>
            <a:endParaRPr lang="ru-RU" sz="1200" dirty="0">
              <a:solidFill>
                <a:srgbClr val="FFFFFF"/>
              </a:solidFill>
              <a:latin typeface="Proxima Nova Rg" panose="02000506030000020004" pitchFamily="2" charset="0"/>
              <a:ea typeface="+mn-ea"/>
              <a:cs typeface="+mn-cs"/>
              <a:sym typeface="Arial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4717415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Допустим, вы всегда снимаете деньги только в кассе банка, картой и вовсе </a:t>
            </a:r>
            <a:br>
              <a:rPr lang="ru-RU" dirty="0"/>
            </a:br>
            <a:r>
              <a:rPr lang="ru-RU" dirty="0"/>
              <a:t>не рассчитываетесь. Вы чувствуете себя в безопасности. Вдруг вам приходит </a:t>
            </a:r>
            <a:br>
              <a:rPr lang="ru-RU" dirty="0"/>
            </a:br>
            <a:r>
              <a:rPr lang="ru-RU" dirty="0"/>
              <a:t>СМС или письмо «от банка» со ссылкой, просьбой перезвонить по неизвестному </a:t>
            </a:r>
            <a:br>
              <a:rPr lang="ru-RU" dirty="0"/>
            </a:br>
            <a:r>
              <a:rPr lang="ru-RU" dirty="0"/>
              <a:t>номеру или уведомлением о неожиданном крупном выигрыше. </a:t>
            </a:r>
          </a:p>
          <a:p>
            <a:endParaRPr lang="ru-RU" dirty="0"/>
          </a:p>
          <a:p>
            <a:r>
              <a:rPr lang="ru-RU" dirty="0"/>
              <a:t>Или звонят от имени банка и просят сообщить личные данные, </a:t>
            </a:r>
            <a:r>
              <a:rPr lang="ru-RU" dirty="0" err="1"/>
              <a:t>пин</a:t>
            </a:r>
            <a:r>
              <a:rPr lang="ru-RU" dirty="0"/>
              <a:t>-код </a:t>
            </a:r>
            <a:br>
              <a:rPr lang="ru-RU" dirty="0"/>
            </a:br>
            <a:r>
              <a:rPr lang="ru-RU" dirty="0"/>
              <a:t>от карты или номер СМС-подтверждения. Или пишут в социальных сетях </a:t>
            </a:r>
            <a:br>
              <a:rPr lang="ru-RU" dirty="0"/>
            </a:br>
            <a:r>
              <a:rPr lang="ru-RU" dirty="0"/>
              <a:t>от имени родственников или друзей, которые внезапно попали в беду </a:t>
            </a:r>
            <a:br>
              <a:rPr lang="ru-RU" dirty="0"/>
            </a:br>
            <a:r>
              <a:rPr lang="ru-RU" dirty="0"/>
              <a:t>(угодили в полицию, сбила машина, украли сумку) и просят перевести </a:t>
            </a:r>
            <a:br>
              <a:rPr lang="ru-RU" dirty="0"/>
            </a:br>
            <a:r>
              <a:rPr lang="ru-RU" dirty="0"/>
              <a:t>энную сумму денег на неизвестный счет.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0110042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7069034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82563" indent="-174625">
              <a:buSzPct val="100000"/>
              <a:buFont typeface="Arial" panose="020B0604020202020204" pitchFamily="34" charset="0"/>
              <a:buChar char="•"/>
              <a:defRPr sz="1500" spc="-14">
                <a:solidFill>
                  <a:srgbClr val="FFFFFF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pPr>
            <a:r>
              <a:rPr lang="ru-RU" dirty="0"/>
              <a:t> Не переходите по неизвестным ссылкам, не перезванивайте по сомнительным </a:t>
            </a:r>
            <a:br>
              <a:rPr lang="ru-RU" dirty="0"/>
            </a:br>
            <a:r>
              <a:rPr lang="ru-RU" dirty="0"/>
              <a:t>номерам. Даже если ссылка кажется надежной, а телефон верным, всегда сверяйте адреса с доменными именами официальных сайтов организаций, а номера </a:t>
            </a:r>
            <a:br>
              <a:rPr lang="ru-RU" dirty="0"/>
            </a:br>
            <a:r>
              <a:rPr lang="ru-RU" dirty="0"/>
              <a:t>проверяйте в официальных справочниках. </a:t>
            </a:r>
          </a:p>
          <a:p>
            <a:pPr marL="182563" indent="-174625">
              <a:buSzPct val="100000"/>
              <a:buFont typeface="Arial" panose="020B0604020202020204" pitchFamily="34" charset="0"/>
              <a:buChar char="•"/>
              <a:defRPr sz="1500" spc="-14">
                <a:solidFill>
                  <a:srgbClr val="FFFFFF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pPr>
            <a:endParaRPr lang="ru-RU" dirty="0"/>
          </a:p>
          <a:p>
            <a:pPr marL="182563" indent="-174625">
              <a:buSzPct val="100000"/>
              <a:buFont typeface="Arial" panose="020B0604020202020204" pitchFamily="34" charset="0"/>
              <a:buChar char="•"/>
              <a:defRPr sz="1500" spc="-14">
                <a:solidFill>
                  <a:srgbClr val="FFFFFF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pPr>
            <a:r>
              <a:rPr lang="ru-RU" dirty="0"/>
              <a:t> Если вам приходит СМС о зачислении средств (и сообщение похоже на привычное уведомление СМС-банка), а затем звонит якобы растяпа, который по ошибке зачислил вам деньги и просит вернуть, не спешите ничего возвращать. Такая ситуация больше похожа на мошенническую схему: скорее всего, деньги не приходили, СМС не от вашего банка, а звонил вам злоумышленник. Проверяйте состояние вашего счета, закажите выписку в онлайн-банке или позвоните в банк, прежде чем переводить кому-то деньги. </a:t>
            </a:r>
          </a:p>
          <a:p>
            <a:pPr>
              <a:defRPr sz="1600" spc="-32">
                <a:solidFill>
                  <a:srgbClr val="FFFFFF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pPr>
            <a:endParaRPr lang="ru-RU" dirty="0"/>
          </a:p>
          <a:p>
            <a:pPr marL="182563" indent="-182563">
              <a:buSzPct val="100000"/>
              <a:buFont typeface="Arial" panose="020B0604020202020204" pitchFamily="34" charset="0"/>
              <a:buChar char="•"/>
              <a:defRPr sz="1600" spc="-32">
                <a:solidFill>
                  <a:srgbClr val="FFFFFF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pPr>
            <a:r>
              <a:rPr lang="ru-RU" dirty="0"/>
              <a:t> Если вам приходит уведомление «подтвердите покупку» и код, а следом раздается </a:t>
            </a:r>
            <a:br>
              <a:rPr lang="ru-RU" dirty="0"/>
            </a:br>
            <a:r>
              <a:rPr lang="ru-RU" dirty="0"/>
              <a:t>звонок — опять же от рассеянного человека, который говорит, что по ошибке указал </a:t>
            </a:r>
            <a:br>
              <a:rPr lang="ru-RU" dirty="0"/>
            </a:br>
            <a:r>
              <a:rPr lang="ru-RU" dirty="0"/>
              <a:t>ваш телефонный номер, и просит вас продиктовать ему код, — ни в коем случае </a:t>
            </a:r>
            <a:br>
              <a:rPr lang="ru-RU" dirty="0"/>
            </a:br>
            <a:r>
              <a:rPr lang="ru-RU" dirty="0"/>
              <a:t>не делайте этого. Мошенники пытаются выманить у вас код, чтобы списать </a:t>
            </a:r>
            <a:br>
              <a:rPr lang="ru-RU" dirty="0"/>
            </a:br>
            <a:r>
              <a:rPr lang="ru-RU" dirty="0"/>
              <a:t>с вашего счета деньги (или подписать вас на ненужный вам платный сервис).</a:t>
            </a:r>
          </a:p>
          <a:p>
            <a:pPr marL="182563" indent="-182563">
              <a:buSzPct val="100000"/>
              <a:buFont typeface="Arial" panose="020B0604020202020204" pitchFamily="34" charset="0"/>
              <a:buChar char="•"/>
              <a:defRPr sz="1600" spc="-32">
                <a:solidFill>
                  <a:srgbClr val="FFFFFF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pPr>
            <a:endParaRPr lang="ru-RU" dirty="0"/>
          </a:p>
          <a:p>
            <a:pPr marL="182563" indent="-182563">
              <a:buSzPct val="100000"/>
              <a:buFont typeface="Arial" panose="020B0604020202020204" pitchFamily="34" charset="0"/>
              <a:buChar char="•"/>
              <a:defRPr sz="1600" spc="-32">
                <a:solidFill>
                  <a:srgbClr val="FFFFFF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pPr>
            <a:r>
              <a:rPr lang="ru-RU" dirty="0"/>
              <a:t> Не сообщайте персональные данные, а уж тем более пароли и коды, </a:t>
            </a:r>
            <a:br>
              <a:rPr lang="ru-RU" dirty="0"/>
            </a:br>
            <a:r>
              <a:rPr lang="ru-RU" dirty="0"/>
              <a:t>никому. Сотрудникам банка они не нужны, а мошенникам откроют </a:t>
            </a:r>
            <a:br>
              <a:rPr lang="ru-RU" dirty="0"/>
            </a:br>
            <a:r>
              <a:rPr lang="ru-RU" dirty="0"/>
              <a:t>доступ к вашим деньгам.</a:t>
            </a:r>
          </a:p>
          <a:p>
            <a:pPr marL="182563" indent="-182563">
              <a:buSzPct val="100000"/>
              <a:buFont typeface="Arial" panose="020B0604020202020204" pitchFamily="34" charset="0"/>
              <a:buChar char="•"/>
              <a:defRPr sz="1600" spc="-32">
                <a:solidFill>
                  <a:srgbClr val="FFFFFF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pPr>
            <a:endParaRPr lang="ru-RU" dirty="0"/>
          </a:p>
          <a:p>
            <a:pPr marL="182563" indent="-182563">
              <a:lnSpc>
                <a:spcPct val="90000"/>
              </a:lnSpc>
              <a:buSzPct val="100000"/>
              <a:buFont typeface="Arial" panose="020B0604020202020204" pitchFamily="34" charset="0"/>
              <a:buChar char="•"/>
              <a:defRPr sz="1600">
                <a:solidFill>
                  <a:srgbClr val="FFFFFF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pPr>
            <a:r>
              <a:rPr lang="ru-RU" dirty="0"/>
              <a:t> Не храните данные карт на компьютере или в смартфоне.</a:t>
            </a:r>
          </a:p>
          <a:p>
            <a:pPr marL="182563" indent="-182563">
              <a:lnSpc>
                <a:spcPct val="90000"/>
              </a:lnSpc>
              <a:buSzPct val="100000"/>
              <a:buFont typeface="Arial" panose="020B0604020202020204" pitchFamily="34" charset="0"/>
              <a:buChar char="•"/>
              <a:defRPr sz="1600">
                <a:solidFill>
                  <a:srgbClr val="FFFFFF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pPr>
            <a:endParaRPr lang="ru-RU" dirty="0"/>
          </a:p>
          <a:p>
            <a:pPr marL="182563" indent="-182563">
              <a:lnSpc>
                <a:spcPct val="90000"/>
              </a:lnSpc>
              <a:buSzPct val="100000"/>
              <a:buFont typeface="Arial" panose="020B0604020202020204" pitchFamily="34" charset="0"/>
              <a:buChar char="•"/>
              <a:defRPr sz="1600">
                <a:solidFill>
                  <a:srgbClr val="FFFFFF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pPr>
            <a:r>
              <a:rPr lang="ru-RU" dirty="0"/>
              <a:t> Проверяйте информацию. Если вам говорят, будто вы что-то выиграли </a:t>
            </a:r>
            <a:br>
              <a:rPr lang="ru-RU" dirty="0"/>
            </a:br>
            <a:r>
              <a:rPr lang="ru-RU" dirty="0"/>
              <a:t>или с вашей карты «случайно» списали деньги и нужно назвать свои данные, </a:t>
            </a:r>
            <a:br>
              <a:rPr lang="ru-RU" dirty="0"/>
            </a:br>
            <a:r>
              <a:rPr lang="ru-RU" dirty="0"/>
              <a:t>чтобы остановить операцию, закончите разговор и перезвоните в банк </a:t>
            </a:r>
            <a:br>
              <a:rPr lang="ru-RU" dirty="0"/>
            </a:br>
            <a:r>
              <a:rPr lang="ru-RU" dirty="0"/>
              <a:t>по номеру телефона, указанному на обратной стороне вашей карты. </a:t>
            </a:r>
          </a:p>
          <a:p>
            <a:pPr marL="182563" indent="-182563">
              <a:lnSpc>
                <a:spcPct val="90000"/>
              </a:lnSpc>
              <a:buSzPct val="100000"/>
              <a:buFont typeface="Arial" panose="020B0604020202020204" pitchFamily="34" charset="0"/>
              <a:buChar char="•"/>
              <a:defRPr sz="1600">
                <a:solidFill>
                  <a:srgbClr val="FFFFFF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pPr>
            <a:endParaRPr lang="ru-RU" dirty="0"/>
          </a:p>
          <a:p>
            <a:pPr marL="182563" indent="-182563">
              <a:lnSpc>
                <a:spcPct val="90000"/>
              </a:lnSpc>
              <a:buSzPct val="100000"/>
              <a:buFont typeface="Arial" panose="020B0604020202020204" pitchFamily="34" charset="0"/>
              <a:buChar char="•"/>
              <a:defRPr sz="1600">
                <a:solidFill>
                  <a:srgbClr val="FFFFFF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pPr>
            <a:r>
              <a:rPr lang="ru-RU" dirty="0"/>
              <a:t> Если вам сообщают, что родственники или друзья попали в беду, </a:t>
            </a:r>
            <a:br>
              <a:rPr lang="ru-RU" dirty="0"/>
            </a:br>
            <a:r>
              <a:rPr lang="ru-RU" dirty="0"/>
              <a:t>постарайтесь связаться с ними напрямую.</a:t>
            </a:r>
          </a:p>
          <a:p>
            <a:pPr marL="182563" indent="-182563">
              <a:lnSpc>
                <a:spcPct val="90000"/>
              </a:lnSpc>
              <a:buSzPct val="100000"/>
              <a:buFont typeface="Arial" panose="020B0604020202020204" pitchFamily="34" charset="0"/>
              <a:buChar char="•"/>
              <a:defRPr sz="1600">
                <a:solidFill>
                  <a:srgbClr val="FFFFFF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pPr>
            <a:endParaRPr lang="ru-RU" dirty="0"/>
          </a:p>
          <a:p>
            <a:pPr marL="182563" indent="-182563">
              <a:lnSpc>
                <a:spcPct val="90000"/>
              </a:lnSpc>
              <a:buSzPct val="100000"/>
              <a:buFont typeface="Arial" panose="020B0604020202020204" pitchFamily="34" charset="0"/>
              <a:buChar char="•"/>
              <a:defRPr sz="1600">
                <a:solidFill>
                  <a:srgbClr val="FFFFFF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pPr>
            <a:r>
              <a:rPr lang="ru-RU" dirty="0"/>
              <a:t> Установите антивирус на компьютер и себе, и пожилым родственникам.</a:t>
            </a:r>
          </a:p>
          <a:p>
            <a:pPr marL="182563" indent="-182563">
              <a:lnSpc>
                <a:spcPct val="90000"/>
              </a:lnSpc>
              <a:buSzPct val="100000"/>
              <a:buFont typeface="Arial" panose="020B0604020202020204" pitchFamily="34" charset="0"/>
              <a:buChar char="•"/>
              <a:defRPr sz="1600">
                <a:solidFill>
                  <a:srgbClr val="FFFFFF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pPr>
            <a:endParaRPr lang="ru-RU" dirty="0"/>
          </a:p>
          <a:p>
            <a:pPr marL="182563" indent="-182563">
              <a:lnSpc>
                <a:spcPct val="90000"/>
              </a:lnSpc>
              <a:buSzPct val="100000"/>
              <a:buFont typeface="Arial" panose="020B0604020202020204" pitchFamily="34" charset="0"/>
              <a:buChar char="•"/>
              <a:defRPr sz="1600">
                <a:solidFill>
                  <a:srgbClr val="FFFFFF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pPr>
            <a:r>
              <a:rPr lang="ru-RU" dirty="0"/>
              <a:t> Объясните пожилым родственникам и подросткам эти простые правила. </a:t>
            </a:r>
          </a:p>
          <a:p>
            <a:pPr marL="182563" indent="-182563">
              <a:buSzPct val="100000"/>
              <a:buFont typeface="Arial" panose="020B0604020202020204" pitchFamily="34" charset="0"/>
              <a:buChar char="•"/>
              <a:defRPr sz="1600" spc="-32">
                <a:solidFill>
                  <a:srgbClr val="FFFFFF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pPr>
            <a:endParaRPr lang="ru-RU" dirty="0"/>
          </a:p>
          <a:p>
            <a:pPr marL="182563" indent="-174625">
              <a:buSzPct val="100000"/>
              <a:buFont typeface="Arial" panose="020B0604020202020204" pitchFamily="34" charset="0"/>
              <a:buChar char="•"/>
              <a:defRPr sz="1500" spc="-14">
                <a:solidFill>
                  <a:srgbClr val="FFFFFF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pPr>
            <a:endParaRPr lang="ru-RU" dirty="0"/>
          </a:p>
          <a:p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283944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/>
          <p:cNvSpPr/>
          <p:nvPr/>
        </p:nvSpPr>
        <p:spPr>
          <a:xfrm>
            <a:off x="0" y="0"/>
            <a:ext cx="4595751" cy="5143500"/>
          </a:xfrm>
          <a:prstGeom prst="rect">
            <a:avLst/>
          </a:prstGeom>
          <a:solidFill>
            <a:srgbClr val="FCC450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2" name="Уровень текста 1…"/>
          <p:cNvSpPr txBox="1">
            <a:spLocks noGrp="1"/>
          </p:cNvSpPr>
          <p:nvPr>
            <p:ph type="body" sz="quarter" idx="1"/>
          </p:nvPr>
        </p:nvSpPr>
        <p:spPr>
          <a:xfrm>
            <a:off x="723652" y="2939432"/>
            <a:ext cx="3872101" cy="1241426"/>
          </a:xfrm>
          <a:prstGeom prst="rect">
            <a:avLst/>
          </a:prstGeom>
        </p:spPr>
        <p:txBody>
          <a:bodyPr/>
          <a:lstStyle>
            <a:lvl1pPr marL="0" indent="0">
              <a:buSzTx/>
              <a:buFontTx/>
              <a:buNone/>
              <a:defRPr sz="2400"/>
            </a:lvl1pPr>
            <a:lvl2pPr marL="0" indent="457200">
              <a:buSzTx/>
              <a:buFontTx/>
              <a:buNone/>
              <a:defRPr sz="2400"/>
            </a:lvl2pPr>
            <a:lvl3pPr marL="0" indent="914400">
              <a:buSzTx/>
              <a:buFontTx/>
              <a:buNone/>
              <a:defRPr sz="2400"/>
            </a:lvl3pPr>
            <a:lvl4pPr marL="0" indent="1371600">
              <a:buSzTx/>
              <a:buFontTx/>
              <a:buNone/>
              <a:defRPr sz="2400"/>
            </a:lvl4pPr>
            <a:lvl5pPr marL="0" indent="1828800">
              <a:buSzTx/>
              <a:buFontTx/>
              <a:buNone/>
              <a:defRPr sz="2400"/>
            </a:lvl5pPr>
          </a:lstStyle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13" name="Текст заголовка"/>
          <p:cNvSpPr txBox="1">
            <a:spLocks noGrp="1"/>
          </p:cNvSpPr>
          <p:nvPr>
            <p:ph type="title"/>
          </p:nvPr>
        </p:nvSpPr>
        <p:spPr>
          <a:xfrm>
            <a:off x="719139" y="950026"/>
            <a:ext cx="3876612" cy="1711759"/>
          </a:xfrm>
          <a:prstGeom prst="rect">
            <a:avLst/>
          </a:prstGeom>
        </p:spPr>
        <p:txBody>
          <a:bodyPr/>
          <a:lstStyle>
            <a:lvl1pPr algn="l">
              <a:defRPr>
                <a:solidFill>
                  <a:srgbClr val="000000"/>
                </a:solidFill>
              </a:defRPr>
            </a:lvl1pPr>
          </a:lstStyle>
          <a:p>
            <a:r>
              <a:t>Текст заголовка</a:t>
            </a:r>
          </a:p>
        </p:txBody>
      </p:sp>
      <p:pic>
        <p:nvPicPr>
          <p:cNvPr id="14" name="Рисунок 6" descr="Рисунок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83378" y="42039"/>
            <a:ext cx="1518583" cy="609123"/>
          </a:xfrm>
          <a:prstGeom prst="rect">
            <a:avLst/>
          </a:prstGeom>
          <a:ln w="12700">
            <a:miter lim="400000"/>
          </a:ln>
        </p:spPr>
      </p:pic>
      <p:sp>
        <p:nvSpPr>
          <p:cNvPr id="15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2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Уровень текста 1…"/>
          <p:cNvSpPr txBox="1">
            <a:spLocks noGrp="1"/>
          </p:cNvSpPr>
          <p:nvPr>
            <p:ph type="body" sz="quarter" idx="1"/>
          </p:nvPr>
        </p:nvSpPr>
        <p:spPr>
          <a:xfrm>
            <a:off x="723650" y="1751899"/>
            <a:ext cx="4228360" cy="1241426"/>
          </a:xfrm>
          <a:prstGeom prst="rect">
            <a:avLst/>
          </a:prstGeom>
        </p:spPr>
        <p:txBody>
          <a:bodyPr/>
          <a:lstStyle>
            <a:lvl1pPr marL="285750" indent="-285750"/>
            <a:lvl2pPr marL="0" indent="457200">
              <a:buSzTx/>
              <a:buNone/>
            </a:lvl2pPr>
            <a:lvl3pPr marL="0" indent="914400">
              <a:buSzTx/>
              <a:buNone/>
            </a:lvl3pPr>
            <a:lvl4pPr marL="0" indent="1371600">
              <a:buSzTx/>
              <a:buNone/>
            </a:lvl4pPr>
            <a:lvl5pPr marL="0" indent="1828800">
              <a:buSzTx/>
              <a:buNone/>
            </a:lvl5pPr>
          </a:lstStyle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23" name="Текст заголовка"/>
          <p:cNvSpPr txBox="1">
            <a:spLocks noGrp="1"/>
          </p:cNvSpPr>
          <p:nvPr>
            <p:ph type="title"/>
          </p:nvPr>
        </p:nvSpPr>
        <p:spPr>
          <a:xfrm>
            <a:off x="719137" y="452042"/>
            <a:ext cx="6138864" cy="1183076"/>
          </a:xfrm>
          <a:prstGeom prst="rect">
            <a:avLst/>
          </a:prstGeom>
        </p:spPr>
        <p:txBody>
          <a:bodyPr lIns="91424" tIns="91424" rIns="91424" bIns="91424" anchor="b"/>
          <a:lstStyle>
            <a:lvl1pPr algn="l"/>
          </a:lstStyle>
          <a:p>
            <a:r>
              <a:t>Текст заголовка</a:t>
            </a:r>
          </a:p>
        </p:txBody>
      </p:sp>
      <p:sp>
        <p:nvSpPr>
          <p:cNvPr id="24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1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Текст заголовка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Текст заголовка</a:t>
            </a:r>
          </a:p>
        </p:txBody>
      </p:sp>
      <p:sp>
        <p:nvSpPr>
          <p:cNvPr id="32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3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Прямоугольник 10"/>
          <p:cNvSpPr/>
          <p:nvPr/>
        </p:nvSpPr>
        <p:spPr>
          <a:xfrm>
            <a:off x="0" y="2939432"/>
            <a:ext cx="9155874" cy="2204068"/>
          </a:xfrm>
          <a:prstGeom prst="rect">
            <a:avLst/>
          </a:prstGeom>
          <a:solidFill>
            <a:srgbClr val="FCC450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40" name="Уровень текста 1…"/>
          <p:cNvSpPr txBox="1">
            <a:spLocks noGrp="1"/>
          </p:cNvSpPr>
          <p:nvPr>
            <p:ph type="body" sz="quarter" idx="1"/>
          </p:nvPr>
        </p:nvSpPr>
        <p:spPr>
          <a:xfrm>
            <a:off x="723652" y="3253837"/>
            <a:ext cx="3598968" cy="1615044"/>
          </a:xfrm>
          <a:prstGeom prst="rect">
            <a:avLst/>
          </a:prstGeom>
        </p:spPr>
        <p:txBody>
          <a:bodyPr/>
          <a:lstStyle>
            <a:lvl1pPr marL="0" indent="0">
              <a:buSzTx/>
              <a:buFontTx/>
              <a:buNone/>
              <a:defRPr sz="2400"/>
            </a:lvl1pPr>
            <a:lvl2pPr marL="0" indent="457200">
              <a:buSzTx/>
              <a:buFontTx/>
              <a:buNone/>
              <a:defRPr sz="2400"/>
            </a:lvl2pPr>
            <a:lvl3pPr marL="0" indent="914400">
              <a:buSzTx/>
              <a:buFontTx/>
              <a:buNone/>
              <a:defRPr sz="2400"/>
            </a:lvl3pPr>
            <a:lvl4pPr marL="0" indent="1371600">
              <a:buSzTx/>
              <a:buFontTx/>
              <a:buNone/>
              <a:defRPr sz="2400"/>
            </a:lvl4pPr>
            <a:lvl5pPr marL="0" indent="1828800">
              <a:buSzTx/>
              <a:buFontTx/>
              <a:buNone/>
              <a:defRPr sz="2400"/>
            </a:lvl5pPr>
          </a:lstStyle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41" name="Подзаголовок 2"/>
          <p:cNvSpPr txBox="1"/>
          <p:nvPr/>
        </p:nvSpPr>
        <p:spPr>
          <a:xfrm>
            <a:off x="4619499" y="3253837"/>
            <a:ext cx="3871356" cy="161504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normAutofit/>
          </a:bodyPr>
          <a:lstStyle>
            <a:lvl1pPr>
              <a:lnSpc>
                <a:spcPct val="90000"/>
              </a:lnSpc>
              <a:spcBef>
                <a:spcPts val="1000"/>
              </a:spcBef>
              <a:defRPr sz="2400"/>
            </a:lvl1pPr>
          </a:lstStyle>
          <a:p>
            <a:r>
              <a:t>Образец подзаголовка</a:t>
            </a:r>
          </a:p>
        </p:txBody>
      </p:sp>
      <p:pic>
        <p:nvPicPr>
          <p:cNvPr id="42" name="Рисунок 6" descr="Рисунок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38698" y="747901"/>
            <a:ext cx="3878480" cy="1555701"/>
          </a:xfrm>
          <a:prstGeom prst="rect">
            <a:avLst/>
          </a:prstGeom>
          <a:ln w="12700">
            <a:miter lim="400000"/>
          </a:ln>
        </p:spPr>
      </p:pic>
      <p:sp>
        <p:nvSpPr>
          <p:cNvPr id="43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4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Уровень текста 1…"/>
          <p:cNvSpPr txBox="1">
            <a:spLocks noGrp="1"/>
          </p:cNvSpPr>
          <p:nvPr>
            <p:ph type="body" sz="quarter" idx="1"/>
          </p:nvPr>
        </p:nvSpPr>
        <p:spPr>
          <a:xfrm>
            <a:off x="723650" y="1751899"/>
            <a:ext cx="4228360" cy="1241426"/>
          </a:xfrm>
          <a:prstGeom prst="rect">
            <a:avLst/>
          </a:prstGeom>
        </p:spPr>
        <p:txBody>
          <a:bodyPr/>
          <a:lstStyle>
            <a:lvl1pPr marL="285750" indent="-285750"/>
            <a:lvl2pPr marL="0" indent="457200">
              <a:buSzTx/>
              <a:buNone/>
            </a:lvl2pPr>
            <a:lvl3pPr marL="0" indent="914400">
              <a:buSzTx/>
              <a:buNone/>
            </a:lvl3pPr>
            <a:lvl4pPr marL="0" indent="1371600">
              <a:buSzTx/>
              <a:buNone/>
            </a:lvl4pPr>
            <a:lvl5pPr marL="0" indent="1828800">
              <a:buSzTx/>
              <a:buNone/>
            </a:lvl5pPr>
          </a:lstStyle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51" name="Текст заголовка"/>
          <p:cNvSpPr txBox="1">
            <a:spLocks noGrp="1"/>
          </p:cNvSpPr>
          <p:nvPr>
            <p:ph type="title"/>
          </p:nvPr>
        </p:nvSpPr>
        <p:spPr>
          <a:xfrm>
            <a:off x="719137" y="452042"/>
            <a:ext cx="6138864" cy="1183076"/>
          </a:xfrm>
          <a:prstGeom prst="rect">
            <a:avLst/>
          </a:prstGeom>
        </p:spPr>
        <p:txBody>
          <a:bodyPr lIns="91424" tIns="91424" rIns="91424" bIns="91424" anchor="b"/>
          <a:lstStyle>
            <a:lvl1pPr algn="l"/>
          </a:lstStyle>
          <a:p>
            <a:r>
              <a:t>Текст заголовка</a:t>
            </a:r>
          </a:p>
        </p:txBody>
      </p:sp>
      <p:sp>
        <p:nvSpPr>
          <p:cNvPr id="52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5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Прямоугольник 10"/>
          <p:cNvSpPr/>
          <p:nvPr/>
        </p:nvSpPr>
        <p:spPr>
          <a:xfrm>
            <a:off x="0" y="2939432"/>
            <a:ext cx="9155874" cy="2204068"/>
          </a:xfrm>
          <a:prstGeom prst="rect">
            <a:avLst/>
          </a:prstGeom>
          <a:solidFill>
            <a:srgbClr val="FCC450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60" name="Уровень текста 1…"/>
          <p:cNvSpPr txBox="1">
            <a:spLocks noGrp="1"/>
          </p:cNvSpPr>
          <p:nvPr>
            <p:ph type="body" sz="quarter" idx="1"/>
          </p:nvPr>
        </p:nvSpPr>
        <p:spPr>
          <a:xfrm>
            <a:off x="723652" y="3253837"/>
            <a:ext cx="3598968" cy="1615044"/>
          </a:xfrm>
          <a:prstGeom prst="rect">
            <a:avLst/>
          </a:prstGeom>
        </p:spPr>
        <p:txBody>
          <a:bodyPr/>
          <a:lstStyle>
            <a:lvl1pPr marL="0" indent="0">
              <a:buSzTx/>
              <a:buFontTx/>
              <a:buNone/>
              <a:defRPr sz="2400"/>
            </a:lvl1pPr>
            <a:lvl2pPr marL="0" indent="457200">
              <a:buSzTx/>
              <a:buFontTx/>
              <a:buNone/>
              <a:defRPr sz="2400"/>
            </a:lvl2pPr>
            <a:lvl3pPr marL="0" indent="914400">
              <a:buSzTx/>
              <a:buFontTx/>
              <a:buNone/>
              <a:defRPr sz="2400"/>
            </a:lvl3pPr>
            <a:lvl4pPr marL="0" indent="1371600">
              <a:buSzTx/>
              <a:buFontTx/>
              <a:buNone/>
              <a:defRPr sz="2400"/>
            </a:lvl4pPr>
            <a:lvl5pPr marL="0" indent="1828800">
              <a:buSzTx/>
              <a:buFontTx/>
              <a:buNone/>
              <a:defRPr sz="2400"/>
            </a:lvl5pPr>
          </a:lstStyle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61" name="Подзаголовок 2"/>
          <p:cNvSpPr txBox="1"/>
          <p:nvPr/>
        </p:nvSpPr>
        <p:spPr>
          <a:xfrm>
            <a:off x="4619499" y="3253837"/>
            <a:ext cx="3871356" cy="161504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normAutofit/>
          </a:bodyPr>
          <a:lstStyle>
            <a:lvl1pPr>
              <a:lnSpc>
                <a:spcPct val="90000"/>
              </a:lnSpc>
              <a:spcBef>
                <a:spcPts val="1000"/>
              </a:spcBef>
              <a:defRPr sz="2400"/>
            </a:lvl1pPr>
          </a:lstStyle>
          <a:p>
            <a:r>
              <a:t>Образец подзаголовка</a:t>
            </a:r>
          </a:p>
        </p:txBody>
      </p:sp>
      <p:pic>
        <p:nvPicPr>
          <p:cNvPr id="62" name="Рисунок 6" descr="Рисунок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38698" y="747901"/>
            <a:ext cx="3878480" cy="1555701"/>
          </a:xfrm>
          <a:prstGeom prst="rect">
            <a:avLst/>
          </a:prstGeom>
          <a:ln w="12700">
            <a:miter lim="400000"/>
          </a:ln>
        </p:spPr>
      </p:pic>
      <p:sp>
        <p:nvSpPr>
          <p:cNvPr id="63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Уровень текста 1…"/>
          <p:cNvSpPr txBox="1">
            <a:spLocks noGrp="1"/>
          </p:cNvSpPr>
          <p:nvPr>
            <p:ph type="body" sz="quarter" idx="1"/>
          </p:nvPr>
        </p:nvSpPr>
        <p:spPr>
          <a:xfrm>
            <a:off x="723652" y="2939432"/>
            <a:ext cx="3872101" cy="1241426"/>
          </a:xfrm>
          <a:prstGeom prst="rect">
            <a:avLst/>
          </a:prstGeom>
        </p:spPr>
        <p:txBody>
          <a:bodyPr/>
          <a:lstStyle>
            <a:lvl1pPr marL="0" indent="0">
              <a:buSzTx/>
              <a:buFontTx/>
              <a:buNone/>
              <a:defRPr sz="2400"/>
            </a:lvl1pPr>
            <a:lvl2pPr marL="0" indent="457200">
              <a:buSzTx/>
              <a:buFontTx/>
              <a:buNone/>
              <a:defRPr sz="2400"/>
            </a:lvl2pPr>
            <a:lvl3pPr marL="0" indent="914400">
              <a:buSzTx/>
              <a:buFontTx/>
              <a:buNone/>
              <a:defRPr sz="2400"/>
            </a:lvl3pPr>
            <a:lvl4pPr marL="0" indent="1371600">
              <a:buSzTx/>
              <a:buFontTx/>
              <a:buNone/>
              <a:defRPr sz="2400"/>
            </a:lvl4pPr>
            <a:lvl5pPr marL="0" indent="1828800">
              <a:buSzTx/>
              <a:buFontTx/>
              <a:buNone/>
              <a:defRPr sz="2400"/>
            </a:lvl5pPr>
          </a:lstStyle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71" name="Текст заголовка"/>
          <p:cNvSpPr txBox="1">
            <a:spLocks noGrp="1"/>
          </p:cNvSpPr>
          <p:nvPr>
            <p:ph type="title"/>
          </p:nvPr>
        </p:nvSpPr>
        <p:spPr>
          <a:xfrm>
            <a:off x="719139" y="950026"/>
            <a:ext cx="3876612" cy="1711759"/>
          </a:xfrm>
          <a:prstGeom prst="rect">
            <a:avLst/>
          </a:prstGeom>
        </p:spPr>
        <p:txBody>
          <a:bodyPr/>
          <a:lstStyle>
            <a:lvl1pPr algn="l">
              <a:defRPr>
                <a:solidFill>
                  <a:srgbClr val="000000"/>
                </a:solidFill>
              </a:defRPr>
            </a:lvl1pPr>
          </a:lstStyle>
          <a:p>
            <a:r>
              <a:t>Текст заголовка</a:t>
            </a:r>
          </a:p>
        </p:txBody>
      </p:sp>
      <p:sp>
        <p:nvSpPr>
          <p:cNvPr id="72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pic>
        <p:nvPicPr>
          <p:cNvPr id="73" name="Рисунок 1" descr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95920" y="-977900"/>
            <a:ext cx="1903680" cy="763588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2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Уровень текста 1…"/>
          <p:cNvSpPr txBox="1">
            <a:spLocks noGrp="1"/>
          </p:cNvSpPr>
          <p:nvPr>
            <p:ph type="body" sz="quarter" idx="1"/>
          </p:nvPr>
        </p:nvSpPr>
        <p:spPr>
          <a:xfrm>
            <a:off x="723650" y="1751899"/>
            <a:ext cx="4228360" cy="1241426"/>
          </a:xfrm>
          <a:prstGeom prst="rect">
            <a:avLst/>
          </a:prstGeom>
        </p:spPr>
        <p:txBody>
          <a:bodyPr/>
          <a:lstStyle>
            <a:lvl1pPr marL="285750" indent="-285750"/>
            <a:lvl2pPr marL="0" indent="457200">
              <a:buSzTx/>
              <a:buNone/>
            </a:lvl2pPr>
            <a:lvl3pPr marL="0" indent="914400">
              <a:buSzTx/>
              <a:buNone/>
            </a:lvl3pPr>
            <a:lvl4pPr marL="0" indent="1371600">
              <a:buSzTx/>
              <a:buNone/>
            </a:lvl4pPr>
            <a:lvl5pPr marL="0" indent="1828800">
              <a:buSzTx/>
              <a:buNone/>
            </a:lvl5pPr>
          </a:lstStyle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81" name="Текст заголовка"/>
          <p:cNvSpPr txBox="1">
            <a:spLocks noGrp="1"/>
          </p:cNvSpPr>
          <p:nvPr>
            <p:ph type="title"/>
          </p:nvPr>
        </p:nvSpPr>
        <p:spPr>
          <a:xfrm>
            <a:off x="719139" y="468600"/>
            <a:ext cx="4232872" cy="993776"/>
          </a:xfrm>
          <a:prstGeom prst="rect">
            <a:avLst/>
          </a:prstGeom>
        </p:spPr>
        <p:txBody>
          <a:bodyPr/>
          <a:lstStyle>
            <a:lvl1pPr algn="l"/>
          </a:lstStyle>
          <a:p>
            <a:r>
              <a:t>Текст заголовка</a:t>
            </a:r>
          </a:p>
        </p:txBody>
      </p:sp>
      <p:sp>
        <p:nvSpPr>
          <p:cNvPr id="82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3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заголовка"/>
          <p:cNvSpPr txBox="1">
            <a:spLocks noGrp="1"/>
          </p:cNvSpPr>
          <p:nvPr>
            <p:ph type="title"/>
          </p:nvPr>
        </p:nvSpPr>
        <p:spPr>
          <a:xfrm>
            <a:off x="0" y="2071769"/>
            <a:ext cx="9144000" cy="9937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 anchor="ctr">
            <a:normAutofit/>
          </a:bodyPr>
          <a:lstStyle/>
          <a:p>
            <a:r>
              <a:t>Текст заголовка</a:t>
            </a:r>
          </a:p>
        </p:txBody>
      </p:sp>
      <p:sp>
        <p:nvSpPr>
          <p:cNvPr id="3" name="Уровень текста 1…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39447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normAutofit/>
          </a:bodyPr>
          <a:lstStyle/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4" name="Номер слайда"/>
          <p:cNvSpPr txBox="1">
            <a:spLocks noGrp="1"/>
          </p:cNvSpPr>
          <p:nvPr>
            <p:ph type="sldNum" sz="quarter" idx="2"/>
          </p:nvPr>
        </p:nvSpPr>
        <p:spPr>
          <a:xfrm>
            <a:off x="8550921" y="4612883"/>
            <a:ext cx="284372" cy="280800"/>
          </a:xfrm>
          <a:prstGeom prst="rect">
            <a:avLst/>
          </a:prstGeom>
          <a:ln w="12700">
            <a:miter lim="400000"/>
          </a:ln>
        </p:spPr>
        <p:txBody>
          <a:bodyPr wrap="none" lIns="45719" rIns="45719">
            <a:spAutoFit/>
          </a:bodyPr>
          <a:lstStyle>
            <a:lvl1pPr algn="ctr"/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</p:sldLayoutIdLst>
  <p:transition spd="med"/>
  <p:txStyles>
    <p:titleStyle>
      <a:lvl1pPr marL="0" marR="0" indent="0" algn="ctr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E86859"/>
          </a:solidFill>
          <a:uFillTx/>
          <a:latin typeface="Calibri"/>
          <a:ea typeface="Calibri"/>
          <a:cs typeface="Calibri"/>
          <a:sym typeface="Calibri"/>
        </a:defRPr>
      </a:lvl1pPr>
      <a:lvl2pPr marL="0" marR="0" indent="0" algn="ctr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E86859"/>
          </a:solidFill>
          <a:uFillTx/>
          <a:latin typeface="Calibri"/>
          <a:ea typeface="Calibri"/>
          <a:cs typeface="Calibri"/>
          <a:sym typeface="Calibri"/>
        </a:defRPr>
      </a:lvl2pPr>
      <a:lvl3pPr marL="0" marR="0" indent="0" algn="ctr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E86859"/>
          </a:solidFill>
          <a:uFillTx/>
          <a:latin typeface="Calibri"/>
          <a:ea typeface="Calibri"/>
          <a:cs typeface="Calibri"/>
          <a:sym typeface="Calibri"/>
        </a:defRPr>
      </a:lvl3pPr>
      <a:lvl4pPr marL="0" marR="0" indent="0" algn="ctr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E86859"/>
          </a:solidFill>
          <a:uFillTx/>
          <a:latin typeface="Calibri"/>
          <a:ea typeface="Calibri"/>
          <a:cs typeface="Calibri"/>
          <a:sym typeface="Calibri"/>
        </a:defRPr>
      </a:lvl4pPr>
      <a:lvl5pPr marL="0" marR="0" indent="0" algn="ctr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E86859"/>
          </a:solidFill>
          <a:uFillTx/>
          <a:latin typeface="Calibri"/>
          <a:ea typeface="Calibri"/>
          <a:cs typeface="Calibri"/>
          <a:sym typeface="Calibri"/>
        </a:defRPr>
      </a:lvl5pPr>
      <a:lvl6pPr marL="0" marR="0" indent="0" algn="ctr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E86859"/>
          </a:solidFill>
          <a:uFillTx/>
          <a:latin typeface="Calibri"/>
          <a:ea typeface="Calibri"/>
          <a:cs typeface="Calibri"/>
          <a:sym typeface="Calibri"/>
        </a:defRPr>
      </a:lvl6pPr>
      <a:lvl7pPr marL="0" marR="0" indent="0" algn="ctr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E86859"/>
          </a:solidFill>
          <a:uFillTx/>
          <a:latin typeface="Calibri"/>
          <a:ea typeface="Calibri"/>
          <a:cs typeface="Calibri"/>
          <a:sym typeface="Calibri"/>
        </a:defRPr>
      </a:lvl7pPr>
      <a:lvl8pPr marL="0" marR="0" indent="0" algn="ctr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E86859"/>
          </a:solidFill>
          <a:uFillTx/>
          <a:latin typeface="Calibri"/>
          <a:ea typeface="Calibri"/>
          <a:cs typeface="Calibri"/>
          <a:sym typeface="Calibri"/>
        </a:defRPr>
      </a:lvl8pPr>
      <a:lvl9pPr marL="0" marR="0" indent="0" algn="ctr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E86859"/>
          </a:solidFill>
          <a:uFillTx/>
          <a:latin typeface="Calibri"/>
          <a:ea typeface="Calibri"/>
          <a:cs typeface="Calibri"/>
          <a:sym typeface="Calibri"/>
        </a:defRPr>
      </a:lvl9pPr>
    </p:titleStyle>
    <p:bodyStyle>
      <a:lvl1pPr marL="228600" marR="0" indent="-228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1800" b="0" i="0" u="none" strike="noStrike" cap="none" spc="0" baseline="0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1pPr>
      <a:lvl2pPr marL="628650" marR="0" indent="-17145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1800" b="0" i="0" u="none" strike="noStrike" cap="none" spc="0" baseline="0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2pPr>
      <a:lvl3pPr marL="1120139" marR="0" indent="-205739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1800" b="0" i="0" u="none" strike="noStrike" cap="none" spc="0" baseline="0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3pPr>
      <a:lvl4pPr marL="1600200" marR="0" indent="-228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1800" b="0" i="0" u="none" strike="noStrike" cap="none" spc="0" baseline="0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4pPr>
      <a:lvl5pPr marL="2057400" marR="0" indent="-228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1800" b="0" i="0" u="none" strike="noStrike" cap="none" spc="0" baseline="0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5pPr>
      <a:lvl6pPr marL="2514600" marR="0" indent="-228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1800" b="0" i="0" u="none" strike="noStrike" cap="none" spc="0" baseline="0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6pPr>
      <a:lvl7pPr marL="2971800" marR="0" indent="-228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1800" b="0" i="0" u="none" strike="noStrike" cap="none" spc="0" baseline="0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7pPr>
      <a:lvl8pPr marL="3429000" marR="0" indent="-228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1800" b="0" i="0" u="none" strike="noStrike" cap="none" spc="0" baseline="0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8pPr>
      <a:lvl9pPr marL="3886200" marR="0" indent="-228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1800" b="0" i="0" u="none" strike="noStrike" cap="none" spc="0" baseline="0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9pPr>
    </p:bodyStyle>
    <p:otherStyle>
      <a:lvl1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1pPr>
      <a:lvl2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2pPr>
      <a:lvl3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3pPr>
      <a:lvl4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4pPr>
      <a:lvl5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5pPr>
      <a:lvl6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6pPr>
      <a:lvl7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7pPr>
      <a:lvl8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8pPr>
      <a:lvl9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 ?><Relationships xmlns="http://schemas.openxmlformats.org/package/2006/relationships"><Relationship Id="rId3" Target="../media/image14.jpeg" Type="http://schemas.openxmlformats.org/officeDocument/2006/relationships/image"/><Relationship Id="rId2" Target="../notesSlides/notesSlide12.xml" Type="http://schemas.openxmlformats.org/officeDocument/2006/relationships/notesSlide"/><Relationship Id="rId1" Target="../slideLayouts/slideLayout2.xml" Type="http://schemas.openxmlformats.org/officeDocument/2006/relationships/slideLayout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8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8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8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8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25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8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8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8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8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85400255-62C7-2E4C-A3B8-B77F467D2BC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7CFF54BE-7813-2448-8435-9645BF9C250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 xmlns:m="http://schemas.openxmlformats.org/officeDocument/2006/math" xmlns:a14="http://schemas.microsoft.com/office/drawing/2010/main">
      <p:transition spd="fast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A34629B8-86EA-FA40-A8F8-B50DC7936EC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 xmlns:m="http://schemas.openxmlformats.org/officeDocument/2006/math" xmlns:a14="http://schemas.microsoft.com/office/drawing/2010/main">
      <p:transition spd="fast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91407D30-4A94-A148-B9C8-49BB81F0517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 xmlns:m="http://schemas.openxmlformats.org/officeDocument/2006/math" xmlns:a14="http://schemas.microsoft.com/office/drawing/2010/main">
      <p:transition spd="fast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6CD807E8-11A6-A748-B26D-5DD7AAACF06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 xmlns:m="http://schemas.openxmlformats.org/officeDocument/2006/math" xmlns:a14="http://schemas.microsoft.com/office/drawing/2010/main">
      <p:transition spd="fast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53AE6400-71C8-5C4A-819D-F188A53F886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 xmlns:m="http://schemas.openxmlformats.org/officeDocument/2006/math" xmlns:a14="http://schemas.microsoft.com/office/drawing/2010/main">
      <p:transition spd="fast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E8D539CA-698E-D54B-AEFE-53F8F980296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 xmlns:m="http://schemas.openxmlformats.org/officeDocument/2006/math" xmlns:a14="http://schemas.microsoft.com/office/drawing/2010/main">
      <p:transition spd="fast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40834AC9-96AE-4349-B08C-BE40984E999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 xmlns:m="http://schemas.openxmlformats.org/officeDocument/2006/math" xmlns:a14="http://schemas.microsoft.com/office/drawing/2010/main">
      <p:transition spd="fast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490F3BF3-A8C1-8B44-90FD-20BAC505171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 xmlns:m="http://schemas.openxmlformats.org/officeDocument/2006/math" xmlns:a14="http://schemas.microsoft.com/office/drawing/2010/main">
      <p:transition spd="fast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5C00B8DA-2B4D-0C41-A94D-E3ED880B7AE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 xmlns:m="http://schemas.openxmlformats.org/officeDocument/2006/math" xmlns:a14="http://schemas.microsoft.com/office/drawing/2010/main">
      <p:transition spd="fast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2DB6F767-DD4A-C44E-8621-61DB1F3739C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 xmlns:m="http://schemas.openxmlformats.org/officeDocument/2006/math" xmlns:a14="http://schemas.microsoft.com/office/drawing/2010/main">
      <p:transition spd="fast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7A2B33E9-F9A8-2C4C-A3AE-4BEE0B63502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 xmlns:m="http://schemas.openxmlformats.org/officeDocument/2006/math" xmlns:a14="http://schemas.microsoft.com/office/drawing/2010/main">
      <p:transition spd="fast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F9D66F67-61EA-5B42-B904-F2E96A805FB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 xmlns:m="http://schemas.openxmlformats.org/officeDocument/2006/math" xmlns:a14="http://schemas.microsoft.com/office/drawing/2010/main">
      <p:transition spd="fast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A066A374-137E-0F40-A3FA-868869DC39B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 xmlns:m="http://schemas.openxmlformats.org/officeDocument/2006/math" xmlns:a14="http://schemas.microsoft.com/office/drawing/2010/main">
      <p:transition spd="fast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E651E4BE-67C0-F74D-BAF5-83D6E50F7AD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 xmlns:m="http://schemas.openxmlformats.org/officeDocument/2006/math" xmlns:a14="http://schemas.microsoft.com/office/drawing/2010/main">
      <p:transition spd="fast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6" name="Рисунок 1" descr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42336" y="-62231"/>
            <a:ext cx="2847320" cy="4246397"/>
          </a:xfrm>
          <a:prstGeom prst="rect">
            <a:avLst/>
          </a:prstGeom>
          <a:ln w="12700">
            <a:miter lim="400000"/>
          </a:ln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3BDCC5A1-9E90-0A47-9CB8-5322B257CEE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 xmlns:m="http://schemas.openxmlformats.org/officeDocument/2006/math" xmlns:a14="http://schemas.microsoft.com/office/drawing/2010/main">
      <p:transition spd="fast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B42DEDB3-9C98-9B4F-B899-A68E88FDA22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 xmlns:m="http://schemas.openxmlformats.org/officeDocument/2006/math" xmlns:a14="http://schemas.microsoft.com/office/drawing/2010/main">
      <p:transition spd="fast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8D17F479-56B3-EA43-931E-4D162A6CD59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 xmlns:m="http://schemas.openxmlformats.org/officeDocument/2006/math" xmlns:a14="http://schemas.microsoft.com/office/drawing/2010/main">
      <p:transition spd="fast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B3491296-B7E3-0443-B807-9BDE166225B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:circle/>
      </p:transition>
    </mc:Choice>
    <mc:Fallback xmlns="" xmlns:m="http://schemas.openxmlformats.org/officeDocument/2006/math" xmlns:a14="http://schemas.microsoft.com/office/drawing/2010/main">
      <p:transition spd="med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D9456B0A-160E-594E-9AC8-B0AB718B5CA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:circle/>
      </p:transition>
    </mc:Choice>
    <mc:Fallback xmlns="" xmlns:m="http://schemas.openxmlformats.org/officeDocument/2006/math" xmlns:a14="http://schemas.microsoft.com/office/drawing/2010/main">
      <p:transition spd="med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D3CB1B48-AFAC-6C44-AE46-3B757719BFB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:circle/>
      </p:transition>
    </mc:Choice>
    <mc:Fallback xmlns="" xmlns:m="http://schemas.openxmlformats.org/officeDocument/2006/math" xmlns:a14="http://schemas.microsoft.com/office/drawing/2010/main">
      <p:transition spd="med">
        <p:fad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0810EEBD-8EA1-034B-A4F4-4B3F79CA34B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 xmlns:m="http://schemas.openxmlformats.org/officeDocument/2006/math" xmlns:a14="http://schemas.microsoft.com/office/drawing/2010/main">
      <p:transition spd="fast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E597BD39-65E6-CF4D-82B3-4F122ACE717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 xmlns:m="http://schemas.openxmlformats.org/officeDocument/2006/math" xmlns:a14="http://schemas.microsoft.com/office/drawing/2010/main">
      <p:transition spd="fast">
        <p:fade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BF4C11DF-0606-C347-A72B-B39D26C8853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 xmlns:m="http://schemas.openxmlformats.org/officeDocument/2006/math" xmlns:a14="http://schemas.microsoft.com/office/drawing/2010/main">
      <p:transition spd="fast">
        <p:fade/>
      </p:transition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B8DE5B6B-79AE-4A4C-A022-4507A8A3D5E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 xmlns:m="http://schemas.openxmlformats.org/officeDocument/2006/math" xmlns:a14="http://schemas.microsoft.com/office/drawing/2010/main">
      <p:transition spd="fast">
        <p:fade/>
      </p:transition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FB687580-A109-5542-ADC0-1051431B88F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 xmlns:m="http://schemas.openxmlformats.org/officeDocument/2006/math" xmlns:a14="http://schemas.microsoft.com/office/drawing/2010/main">
      <p:transition spd="fast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1666958C-9C83-954C-84DF-D29EE8F47D6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 xmlns:m="http://schemas.openxmlformats.org/officeDocument/2006/math" xmlns:a14="http://schemas.microsoft.com/office/drawing/2010/main">
      <p:transition spd="fast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EF01B8B7-EDD8-A445-B802-33C4A1DC140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 xmlns:m="http://schemas.openxmlformats.org/officeDocument/2006/math" xmlns:a14="http://schemas.microsoft.com/office/drawing/2010/main">
      <p:transition spd="fast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1FED63B2-329F-9F45-BE6C-FBBEDD770DE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 xmlns:m="http://schemas.openxmlformats.org/officeDocument/2006/math" xmlns:a14="http://schemas.microsoft.com/office/drawing/2010/main">
      <p:transition spd="fast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FC8EC2EC-3E2A-2040-B63B-69C333DF205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 xmlns:m="http://schemas.openxmlformats.org/officeDocument/2006/math" xmlns:a14="http://schemas.microsoft.com/office/drawing/2010/main">
      <p:transition spd="fast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B52543F0-AA79-3848-8902-032FFE9B4B9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 xmlns:m="http://schemas.openxmlformats.org/officeDocument/2006/math" xmlns:a14="http://schemas.microsoft.com/office/drawing/2010/main">
      <p:transition spd="fast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Подзаголовок 2"/>
          <p:cNvSpPr txBox="1"/>
          <p:nvPr/>
        </p:nvSpPr>
        <p:spPr>
          <a:xfrm>
            <a:off x="9353701" y="2011827"/>
            <a:ext cx="3717721" cy="277839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normAutofit/>
          </a:bodyPr>
          <a:lstStyle/>
          <a:p>
            <a:pPr>
              <a:lnSpc>
                <a:spcPct val="90000"/>
              </a:lnSpc>
              <a:spcBef>
                <a:spcPts val="1000"/>
              </a:spcBef>
              <a:buFont typeface="Arial"/>
              <a:defRPr sz="1800" b="1">
                <a:solidFill>
                  <a:schemeClr val="accent4"/>
                </a:solidFill>
                <a:latin typeface="Proxima Nova"/>
                <a:ea typeface="Proxima Nova"/>
                <a:cs typeface="Proxima Nova"/>
                <a:sym typeface="Proxima Nova"/>
              </a:defRPr>
            </a:pPr>
            <a:r>
              <a:t>Как? </a:t>
            </a:r>
          </a:p>
          <a:p>
            <a:pPr>
              <a:lnSpc>
                <a:spcPct val="90000"/>
              </a:lnSpc>
              <a:spcBef>
                <a:spcPts val="1000"/>
              </a:spcBef>
              <a:buFont typeface="Arial"/>
              <a:defRPr sz="1800">
                <a:solidFill>
                  <a:schemeClr val="accent4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pPr>
            <a:r>
              <a:t>С помощью онлайн-сервисов, приложений на телефоне или </a:t>
            </a:r>
            <a:br/>
            <a:r>
              <a:t>на бумаге.</a:t>
            </a:r>
          </a:p>
          <a:p>
            <a:pPr>
              <a:lnSpc>
                <a:spcPct val="90000"/>
              </a:lnSpc>
              <a:spcBef>
                <a:spcPts val="1000"/>
              </a:spcBef>
              <a:buFont typeface="Arial"/>
              <a:defRPr sz="1800" b="1">
                <a:solidFill>
                  <a:schemeClr val="accent4"/>
                </a:solidFill>
                <a:latin typeface="Proxima Nova"/>
                <a:ea typeface="Proxima Nova"/>
                <a:cs typeface="Proxima Nova"/>
                <a:sym typeface="Proxima Nova"/>
              </a:defRPr>
            </a:pPr>
            <a:r>
              <a:t>Сколько? </a:t>
            </a:r>
          </a:p>
          <a:p>
            <a:pPr>
              <a:lnSpc>
                <a:spcPct val="90000"/>
              </a:lnSpc>
              <a:spcBef>
                <a:spcPts val="1000"/>
              </a:spcBef>
              <a:buFont typeface="Arial"/>
              <a:defRPr sz="1800">
                <a:solidFill>
                  <a:schemeClr val="accent4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pPr>
            <a:r>
              <a:t>2–3 месяцев хватит, чтобы составить картину доходов и трат. 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6547ACCF-0DA8-3F41-B16F-E797F210429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 xmlns:m="http://schemas.openxmlformats.org/officeDocument/2006/math" xmlns:a14="http://schemas.microsoft.com/office/drawing/2010/main">
      <p:transition spd="fast">
        <p:fade/>
      </p:transition>
    </mc:Fallback>
  </mc:AlternateContent>
</p:sld>
</file>

<file path=ppt/theme/theme1.xml><?xml version="1.0" encoding="utf-8"?>
<a:theme xmlns:a="http://schemas.openxmlformats.org/drawingml/2006/main" name="Специальное оформление">
  <a:themeElements>
    <a:clrScheme name="Специальное оформление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000FF"/>
      </a:hlink>
      <a:folHlink>
        <a:srgbClr val="FF00FF"/>
      </a:folHlink>
    </a:clrScheme>
    <a:fontScheme name="Специальное оформление">
      <a:majorFont>
        <a:latin typeface="Helvetica"/>
        <a:ea typeface="Helvetica"/>
        <a:cs typeface="Helvetica"/>
      </a:majorFont>
      <a:minorFont>
        <a:latin typeface="Arial"/>
        <a:ea typeface="Arial"/>
        <a:cs typeface="Arial"/>
      </a:minorFont>
    </a:fontScheme>
    <a:fmtScheme name="Специальное оформление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4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Calibri"/>
            <a:ea typeface="Calibri"/>
            <a:cs typeface="Calibri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4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Calibri"/>
            <a:ea typeface="Calibri"/>
            <a:cs typeface="Calibri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Специальное оформление">
  <a:themeElements>
    <a:clrScheme name="Специальное оформление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000FF"/>
      </a:hlink>
      <a:folHlink>
        <a:srgbClr val="FF00FF"/>
      </a:folHlink>
    </a:clrScheme>
    <a:fontScheme name="Специальное оформление">
      <a:majorFont>
        <a:latin typeface="Helvetica"/>
        <a:ea typeface="Helvetica"/>
        <a:cs typeface="Helvetica"/>
      </a:majorFont>
      <a:minorFont>
        <a:latin typeface="Arial"/>
        <a:ea typeface="Arial"/>
        <a:cs typeface="Arial"/>
      </a:minorFont>
    </a:fontScheme>
    <a:fmtScheme name="Специальное оформление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4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Calibri"/>
            <a:ea typeface="Calibri"/>
            <a:cs typeface="Calibri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4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Calibri"/>
            <a:ea typeface="Calibri"/>
            <a:cs typeface="Calibri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38</TotalTime>
  <Words>2579</Words>
  <Application>Microsoft Macintosh PowerPoint</Application>
  <PresentationFormat>Экран (16:9)</PresentationFormat>
  <Paragraphs>157</Paragraphs>
  <Slides>32</Slides>
  <Notes>30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32</vt:i4>
      </vt:variant>
    </vt:vector>
  </HeadingPairs>
  <TitlesOfParts>
    <vt:vector size="37" baseType="lpstr">
      <vt:lpstr>Arial</vt:lpstr>
      <vt:lpstr>Calibri</vt:lpstr>
      <vt:lpstr>Proxima Nova</vt:lpstr>
      <vt:lpstr>Proxima Nova Rg</vt:lpstr>
      <vt:lpstr>Специальное оформление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ФИНАНСОВОЕ МОШЕННИЧЕСТВО</dc:title>
  <cp:lastModifiedBy>Microsoft Office User</cp:lastModifiedBy>
  <cp:revision>12</cp:revision>
  <dcterms:modified xsi:type="dcterms:W3CDTF">2021-08-10T07:23:23Z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name="NXPowerLiteLastOptimized" pid="2">
    <vt:lpwstr>1671161</vt:lpwstr>
  </property>
  <property fmtid="{D5CDD505-2E9C-101B-9397-08002B2CF9AE}" name="NXPowerLiteSettings" pid="3">
    <vt:lpwstr>F7000400038000</vt:lpwstr>
  </property>
  <property fmtid="{D5CDD505-2E9C-101B-9397-08002B2CF9AE}" name="NXPowerLiteVersion" pid="4">
    <vt:lpwstr>S10.0.0</vt:lpwstr>
  </property>
</Properties>
</file>