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618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59"/>
    <p:restoredTop sz="59856"/>
  </p:normalViewPr>
  <p:slideViewPr>
    <p:cSldViewPr snapToGrid="0" snapToObjects="1" showGuides="1">
      <p:cViewPr varScale="1">
        <p:scale>
          <a:sx n="63" d="100"/>
          <a:sy n="63" d="100"/>
        </p:scale>
        <p:origin x="176" y="384"/>
      </p:cViewPr>
      <p:guideLst>
        <p:guide orient="horz" pos="2618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Деньги кончаются раньше, чем получаете очередную зарплату, и кажется, что на ваш доход невозможно прожить? </a:t>
            </a:r>
            <a:br>
              <a:rPr lang="ru-RU" dirty="0"/>
            </a:br>
            <a:r>
              <a:rPr lang="ru-RU" dirty="0"/>
              <a:t>При этом хочется приобрести что-то новое, большое и грандиозное? Возможно, вам просто не хватает финансового плана. </a:t>
            </a:r>
            <a:br>
              <a:rPr lang="ru-RU" dirty="0"/>
            </a:br>
            <a:r>
              <a:rPr lang="ru-RU" dirty="0"/>
              <a:t>С ним вы будете знать точно, на что уходят деньги, сможете спланировать крупные покупки, поймете, как сэкономить </a:t>
            </a:r>
            <a:br>
              <a:rPr lang="ru-RU" dirty="0"/>
            </a:br>
            <a:r>
              <a:rPr lang="ru-RU" dirty="0"/>
              <a:t>и приумножить деньги, а также защитите себя и свою семью от финансовых рисков.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605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Что нужно учесть при составлении семейного плана? Интересы всех членов семьи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 семейном финансовом планировании нужно учитывать интересы всех членов семьи. </a:t>
            </a:r>
            <a:br>
              <a:rPr lang="ru-RU" dirty="0"/>
            </a:br>
            <a:r>
              <a:rPr lang="ru-RU" dirty="0"/>
              <a:t>Дети растут, им нужно часто покупать новую одежду/обувь, а родителям необходим отдых. </a:t>
            </a:r>
            <a:br>
              <a:rPr lang="ru-RU" dirty="0"/>
            </a:br>
            <a:r>
              <a:rPr lang="ru-RU" dirty="0"/>
              <a:t>При этом вся семья (не только те, кто зарабатывает деньги и обеспечивает семье доход) </a:t>
            </a:r>
            <a:br>
              <a:rPr lang="ru-RU" dirty="0"/>
            </a:br>
            <a:r>
              <a:rPr lang="ru-RU" dirty="0"/>
              <a:t>должна быть в курсе общих целей и заинтересована в их достижении. </a:t>
            </a:r>
            <a:br>
              <a:rPr lang="ru-RU" dirty="0"/>
            </a:br>
            <a:r>
              <a:rPr lang="ru-RU" dirty="0"/>
              <a:t>Это как минимум убережет от конфликтов на финансовой почве.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800" dirty="0"/>
          </a:p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Страховая защита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Часто мы пренебрегаем страхованием жизни, максимум, что у нас есть, — это полис ОМС. </a:t>
            </a:r>
            <a:br>
              <a:rPr lang="ru-RU" dirty="0"/>
            </a:br>
            <a:r>
              <a:rPr lang="ru-RU" dirty="0"/>
              <a:t>Но если один из кормильцев или, что хуже, единственный кормилец вдруг </a:t>
            </a:r>
            <a:br>
              <a:rPr lang="ru-RU" dirty="0"/>
            </a:br>
            <a:r>
              <a:rPr lang="ru-RU" dirty="0"/>
              <a:t>не сможет обеспечивать семью, бюджет неумолимо «поедет». </a:t>
            </a:r>
            <a:br>
              <a:rPr lang="ru-RU" dirty="0"/>
            </a:br>
            <a:r>
              <a:rPr lang="ru-RU" dirty="0"/>
              <a:t>Страховка сгладит последствия утраты трудоспособности.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</a:t>
            </a:r>
            <a:endParaRPr lang="ru-RU" sz="800" dirty="0"/>
          </a:p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Самостоятельно копить на пенсию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Мы привыкли, что пенсионные отчисления за нас делает работодатель. </a:t>
            </a:r>
            <a:br>
              <a:rPr lang="ru-RU" dirty="0"/>
            </a:br>
            <a:r>
              <a:rPr lang="ru-RU" dirty="0"/>
              <a:t>Но это не означает, что к старости мы будем хорошо обеспечены. </a:t>
            </a:r>
            <a:br>
              <a:rPr lang="ru-RU" dirty="0"/>
            </a:br>
            <a:r>
              <a:rPr lang="ru-RU" dirty="0"/>
              <a:t>Возможно, пора завести графу «пенсия» в вашем </a:t>
            </a:r>
            <a:r>
              <a:rPr lang="ru-RU" dirty="0" err="1"/>
              <a:t>финплане</a:t>
            </a:r>
            <a:r>
              <a:rPr lang="ru-RU" dirty="0"/>
              <a:t> и начать делать накопления?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Сбережения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Сбережения обеспечат финансовую «подушку безопасности» в случае потери работы </a:t>
            </a:r>
            <a:br>
              <a:rPr lang="ru-RU" dirty="0"/>
            </a:br>
            <a:r>
              <a:rPr lang="ru-RU" dirty="0"/>
              <a:t>или внезапных срочных трат. Источником сбережений могут стать не только деньги, отложенные </a:t>
            </a:r>
            <a:br>
              <a:rPr lang="ru-RU" dirty="0"/>
            </a:br>
            <a:r>
              <a:rPr lang="ru-RU" dirty="0"/>
              <a:t>с зарплаты, но и скрытые возможности, например получение налоговых вычетов, открытие </a:t>
            </a:r>
            <a:br>
              <a:rPr lang="ru-RU" dirty="0"/>
            </a:br>
            <a:r>
              <a:rPr lang="ru-RU" dirty="0"/>
              <a:t>вклада индивидуального инвестиционного счета. Эти инструменты не только приумножат, </a:t>
            </a:r>
            <a:br>
              <a:rPr lang="ru-RU" dirty="0"/>
            </a:br>
            <a:r>
              <a:rPr lang="ru-RU" dirty="0"/>
              <a:t>но и частично уберегут ваши накопления от инфляции.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Инфляция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Повышение общего уровня цен на товары и услуги напрямую влияет на ваш план.</a:t>
            </a:r>
            <a:br>
              <a:rPr lang="ru-RU" dirty="0"/>
            </a:br>
            <a:r>
              <a:rPr lang="ru-RU" dirty="0"/>
              <a:t> Если в начале года вы могли купить на свою зарплату одно количество товаров, </a:t>
            </a:r>
            <a:br>
              <a:rPr lang="ru-RU" dirty="0"/>
            </a:br>
            <a:r>
              <a:rPr lang="ru-RU" dirty="0"/>
              <a:t>то в конце года количество этих товаров уменьшится на столько, на сколько возросла инфляция. </a:t>
            </a:r>
            <a:br>
              <a:rPr lang="ru-RU" dirty="0"/>
            </a:br>
            <a:r>
              <a:rPr lang="ru-RU" dirty="0"/>
              <a:t>Чтобы ваш план отражал реальную картину, закладывайте возможные потери бюджета от инфляции в план.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Формируйте активы и избавляйтесь от пассивов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Все покупки и имущество можно условно разделить на две категории: активы </a:t>
            </a:r>
            <a:br>
              <a:rPr lang="ru-RU" dirty="0"/>
            </a:br>
            <a:r>
              <a:rPr lang="ru-RU" dirty="0"/>
              <a:t>и пассивы. Активы — это то, что так или иначе увеличивает ваш доход, </a:t>
            </a:r>
            <a:br>
              <a:rPr lang="ru-RU" dirty="0"/>
            </a:br>
            <a:r>
              <a:rPr lang="ru-RU" dirty="0"/>
              <a:t>а пассивы — то, что не приносит дохода или его уменьшает. </a:t>
            </a:r>
            <a:br>
              <a:rPr lang="ru-RU" dirty="0"/>
            </a:br>
            <a:r>
              <a:rPr lang="ru-RU" dirty="0"/>
              <a:t>Например, автомобиль может быть активом, если он помогает вам лучше работать </a:t>
            </a:r>
            <a:br>
              <a:rPr lang="ru-RU" dirty="0"/>
            </a:br>
            <a:r>
              <a:rPr lang="ru-RU" dirty="0"/>
              <a:t>и больше зарабатывать, или пассивом, если вы покупаете его, например, </a:t>
            </a:r>
            <a:br>
              <a:rPr lang="ru-RU" dirty="0"/>
            </a:br>
            <a:r>
              <a:rPr lang="ru-RU" dirty="0"/>
              <a:t>для поддержания статуса.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Квартира, которая стоит пустой, — пассив, так как вам приходится оплачивать ЖКХ, </a:t>
            </a:r>
            <a:br>
              <a:rPr lang="ru-RU" dirty="0"/>
            </a:br>
            <a:r>
              <a:rPr lang="ru-RU" dirty="0"/>
              <a:t>а если вы сдаете ее и получаете дополнительный доход — актив. Конечно, не стоит </a:t>
            </a:r>
            <a:br>
              <a:rPr lang="ru-RU" dirty="0"/>
            </a:br>
            <a:r>
              <a:rPr lang="ru-RU" dirty="0"/>
              <a:t>оценивать с этой точки зрения каждую вещь. Важно понимать сам принцип и стараться </a:t>
            </a:r>
            <a:br>
              <a:rPr lang="ru-RU" dirty="0"/>
            </a:br>
            <a:r>
              <a:rPr lang="ru-RU" dirty="0"/>
              <a:t>обзаводиться активами или переводить вещи в состояние активов.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lnSpc>
                <a:spcPct val="90000"/>
              </a:lnSpc>
              <a:defRPr sz="13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2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Важно помнить: экономия не значит ограничения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Большинство покупок люди совершают спонтанно. А незапланированные </a:t>
            </a:r>
            <a:br>
              <a:rPr lang="ru-RU" dirty="0"/>
            </a:br>
            <a:r>
              <a:rPr lang="ru-RU" dirty="0"/>
              <a:t>траты часто и становятся причинами дыр в бюджете.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dirty="0"/>
            </a:br>
            <a:r>
              <a:rPr lang="ru-RU" dirty="0"/>
              <a:t>Делайте покупки реже, планируйте их заранее, ищите магазины, где нужный товар стоит дешевле. </a:t>
            </a:r>
            <a:br>
              <a:rPr lang="ru-RU" dirty="0"/>
            </a:br>
            <a:r>
              <a:rPr lang="ru-RU" dirty="0"/>
              <a:t>Следите за распродажами и акциями. Экономить — не стыдно, составлять список покупок — </a:t>
            </a:r>
            <a:br>
              <a:rPr lang="ru-RU" dirty="0"/>
            </a:br>
            <a:r>
              <a:rPr lang="ru-RU" dirty="0"/>
              <a:t>предусмотрительно, а покупать нужную вещь дешевле, чем ожидал, — приятно.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366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Следуйте плану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Заполняйте графы «доходы/расходы», регулярно актуализируйте приоритеты </a:t>
            </a:r>
            <a:br>
              <a:rPr lang="ru-RU" dirty="0"/>
            </a:br>
            <a:r>
              <a:rPr lang="ru-RU" dirty="0"/>
              <a:t>и цели. Не стоит воспринимать план как догму. Мир вокруг нас меняется, </a:t>
            </a:r>
            <a:br>
              <a:rPr lang="ru-RU" dirty="0"/>
            </a:br>
            <a:r>
              <a:rPr lang="ru-RU" dirty="0"/>
              <a:t>меняются наши приоритеты и возможности, цели могут терять актуальность. </a:t>
            </a:r>
            <a:br>
              <a:rPr lang="ru-RU" dirty="0"/>
            </a:br>
            <a:r>
              <a:rPr lang="ru-RU" dirty="0"/>
              <a:t>Не забывайте постоянно обращаться к нему и вовремя вносить изменения.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468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Давайте подведем итоги:</a:t>
            </a:r>
          </a:p>
          <a:p>
            <a:pPr algn="just"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dirty="0"/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Финансовый план семьи поможет получить больше за те же деньги.</a:t>
            </a:r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План защитит вашу семью от кризисов.</a:t>
            </a:r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План — не догма, он может меняться.</a:t>
            </a:r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План — не сложный документ, его может вести любой.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41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Больше о </a:t>
            </a:r>
            <a:r>
              <a:rPr lang="ru-RU" dirty="0" err="1"/>
              <a:t>финан</a:t>
            </a:r>
            <a:r>
              <a:rPr lang="en" dirty="0"/>
              <a:t>c</a:t>
            </a:r>
            <a:r>
              <a:rPr lang="ru-RU" dirty="0"/>
              <a:t>ах вы сможете узнать на сайте </a:t>
            </a:r>
            <a:r>
              <a:rPr lang="en" dirty="0" err="1"/>
              <a:t>Fincult.info</a:t>
            </a:r>
            <a:r>
              <a:rPr lang="en" dirty="0"/>
              <a:t>. </a:t>
            </a:r>
          </a:p>
          <a:p>
            <a:endParaRPr lang="en" dirty="0"/>
          </a:p>
          <a:p>
            <a:r>
              <a:rPr lang="ru-RU" dirty="0"/>
              <a:t>Это портал на котором вы найдете только достоверную информацию и получите ответы </a:t>
            </a:r>
            <a:br>
              <a:rPr lang="ru-RU" dirty="0"/>
            </a:br>
            <a:r>
              <a:rPr lang="ru-RU" dirty="0"/>
              <a:t>на вопросы о разных финансовых услугах, научитесь разбираться в их преимуществах и рисках. </a:t>
            </a:r>
            <a:br>
              <a:rPr lang="ru-RU" dirty="0"/>
            </a:br>
            <a:r>
              <a:rPr lang="ru-RU" dirty="0"/>
              <a:t>Поймете, как быстро вычислять мошенников и что делать, если вы угодили в их ловушку.</a:t>
            </a:r>
          </a:p>
          <a:p>
            <a:endParaRPr lang="ru-RU" dirty="0"/>
          </a:p>
          <a:p>
            <a:r>
              <a:rPr lang="ru-RU" dirty="0"/>
              <a:t>Если ваши права нарушены или у вас есть вопросы, касающиеся деятельности Банка России</a:t>
            </a:r>
            <a:r>
              <a:rPr lang="ru-RU"/>
              <a:t>, </a:t>
            </a:r>
            <a:br>
              <a:rPr lang="ru-RU"/>
            </a:br>
            <a:r>
              <a:rPr lang="ru-RU"/>
              <a:t>воспользуйтесь </a:t>
            </a:r>
            <a:r>
              <a:rPr lang="ru-RU" dirty="0"/>
              <a:t>интернет - приемной </a:t>
            </a:r>
            <a:r>
              <a:rPr lang="en" dirty="0" err="1"/>
              <a:t>cbr.ru</a:t>
            </a:r>
            <a:r>
              <a:rPr lang="en" dirty="0"/>
              <a:t>/Reception/ </a:t>
            </a:r>
            <a:r>
              <a:rPr lang="ru-RU" dirty="0"/>
              <a:t>или задайте вопрос в приложении ЦБ-онлайн.</a:t>
            </a:r>
          </a:p>
          <a:p>
            <a:endParaRPr lang="ru-RU" dirty="0"/>
          </a:p>
          <a:p>
            <a:r>
              <a:rPr lang="ru-RU" dirty="0"/>
              <a:t>Спасибо за внимание и будьте бдительны!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84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Что такое семейный финансовый план?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Это долгосрочный прогноз финансовых потоков семьи — с ним вы планируете, сколько денег </a:t>
            </a:r>
            <a:br>
              <a:rPr lang="ru-RU" dirty="0"/>
            </a:br>
            <a:r>
              <a:rPr lang="ru-RU" dirty="0"/>
              <a:t>за определенный период заработаете и как их потратите.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dirty="0"/>
            </a:br>
            <a:r>
              <a:rPr lang="ru-RU" dirty="0"/>
              <a:t>Это инструмент, который помогает тратить деньги разумно, ваш финансовый прогноз </a:t>
            </a:r>
            <a:br>
              <a:rPr lang="ru-RU" dirty="0"/>
            </a:br>
            <a:r>
              <a:rPr lang="ru-RU" dirty="0"/>
              <a:t>и защита от кризисов. Часто считают, что финансовый план нужен, чтобы тратить меньше. </a:t>
            </a:r>
            <a:br>
              <a:rPr lang="ru-RU" dirty="0"/>
            </a:br>
            <a:r>
              <a:rPr lang="ru-RU" dirty="0"/>
              <a:t>На самом деле он нужен, чтобы за те же деньги получать больше. К тому же финансовый </a:t>
            </a:r>
            <a:br>
              <a:rPr lang="ru-RU" dirty="0"/>
            </a:br>
            <a:r>
              <a:rPr lang="ru-RU" dirty="0"/>
              <a:t>план избавит вас от неожиданностей, например продления полиса ОСАГО </a:t>
            </a:r>
            <a:br>
              <a:rPr lang="ru-RU" dirty="0"/>
            </a:br>
            <a:r>
              <a:rPr lang="ru-RU" dirty="0"/>
              <a:t>или необходимости заплатить имущественный налог.</a:t>
            </a:r>
          </a:p>
        </p:txBody>
      </p:sp>
    </p:spTree>
    <p:extLst>
      <p:ext uri="{BB962C8B-B14F-4D97-AF65-F5344CB8AC3E}">
        <p14:creationId xmlns:p14="http://schemas.microsoft.com/office/powerpoint/2010/main" val="151496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В каких случаях пригодится финансовый план?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Во всех. Например, вы задумали продать старый автомобиль и купить новый </a:t>
            </a:r>
            <a:br>
              <a:rPr lang="ru-RU" dirty="0"/>
            </a:br>
            <a:r>
              <a:rPr lang="ru-RU" dirty="0"/>
              <a:t>в течение полугода. Вам нужно дополнительно 300 000 рублей. У вас сразу возникают вопросы: </a:t>
            </a:r>
            <a:br>
              <a:rPr lang="ru-RU" dirty="0"/>
            </a:br>
            <a:r>
              <a:rPr lang="ru-RU" dirty="0"/>
              <a:t>«Накопить, взять деньги в долг или купить в кредит?», </a:t>
            </a:r>
            <a:br>
              <a:rPr lang="ru-RU" dirty="0"/>
            </a:br>
            <a:r>
              <a:rPr lang="ru-RU" dirty="0"/>
              <a:t>«Успеем за полгода или нужно больше времени?»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Финансовый план поможет понять, как распределить доходы и расходы, чтобы получалось откладывать, </a:t>
            </a:r>
            <a:br>
              <a:rPr lang="ru-RU" dirty="0"/>
            </a:br>
            <a:r>
              <a:rPr lang="ru-RU" dirty="0"/>
              <a:t>сумеете ли вы накопить всю сумму за поставленный срок, как изменятся ваши расходы, </a:t>
            </a:r>
            <a:br>
              <a:rPr lang="ru-RU" dirty="0"/>
            </a:br>
            <a:r>
              <a:rPr lang="ru-RU" dirty="0"/>
              <a:t>если придется ежемесячно платить по кредиту.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dirty="0"/>
            </a:br>
            <a:r>
              <a:rPr lang="ru-RU" dirty="0"/>
              <a:t>Даже если ваша семья не испытывает затруднений с финансами и деньги есть всегда, план будет полезен, </a:t>
            </a:r>
            <a:br>
              <a:rPr lang="ru-RU" dirty="0"/>
            </a:br>
            <a:r>
              <a:rPr lang="ru-RU" dirty="0"/>
              <a:t>чтобы не упускать из виду стратегические цели (например, отложить «на старость» или образование детей) </a:t>
            </a:r>
            <a:br>
              <a:rPr lang="ru-RU" dirty="0"/>
            </a:br>
            <a:r>
              <a:rPr lang="ru-RU" dirty="0"/>
              <a:t>и возможности для увеличения доходов.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752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Финансовый план — это несложно.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Важна лишь последовательность, аккуратность </a:t>
            </a:r>
            <a:br>
              <a:rPr lang="ru-RU" dirty="0"/>
            </a:br>
            <a:r>
              <a:rPr lang="ru-RU" dirty="0"/>
              <a:t>и внимание к деталям. Да, это кропотливое, порой утомительное занятие, </a:t>
            </a:r>
            <a:br>
              <a:rPr lang="ru-RU" dirty="0"/>
            </a:br>
            <a:r>
              <a:rPr lang="ru-RU" dirty="0"/>
              <a:t>но поверьте, оно того стоит.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62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 чего начать создание финансового плана? </a:t>
            </a:r>
            <a:br>
              <a:rPr lang="ru-RU" dirty="0"/>
            </a:br>
            <a:r>
              <a:rPr lang="ru-RU" dirty="0"/>
              <a:t>Вот четыре простых шага.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69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Шаг 1. Начните вести таблицу учета доходов и расходов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Двух-трех месяцев вполне достаточно, чтобы понять, сколько денег ваша семья зарабатывает </a:t>
            </a:r>
            <a:br>
              <a:rPr lang="ru-RU" dirty="0"/>
            </a:br>
            <a:r>
              <a:rPr lang="ru-RU" dirty="0"/>
              <a:t>в месяц и как вы их расходуете. И это понимание обернется выгодой </a:t>
            </a:r>
            <a:br>
              <a:rPr lang="ru-RU" dirty="0"/>
            </a:br>
            <a:r>
              <a:rPr lang="ru-RU" dirty="0"/>
              <a:t>для вас и вашей семьи. Но помните – эти два-три месяца учет нужно вести ежедневно </a:t>
            </a:r>
            <a:br>
              <a:rPr lang="ru-RU" dirty="0"/>
            </a:br>
            <a:r>
              <a:rPr lang="ru-RU" dirty="0"/>
              <a:t>и записывать даже самые мелкие расходы — из них и складываются ежемесячные траты. </a:t>
            </a:r>
            <a:br>
              <a:rPr lang="ru-RU" dirty="0"/>
            </a:br>
            <a:r>
              <a:rPr lang="ru-RU" dirty="0"/>
              <a:t>Лучше распределять расходы по категориям (квартплата, продукты питания, развлечения, </a:t>
            </a:r>
            <a:br>
              <a:rPr lang="ru-RU" dirty="0"/>
            </a:br>
            <a:r>
              <a:rPr lang="ru-RU" dirty="0"/>
              <a:t>медицина, покупки), чтобы было проще их анализировать.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800" dirty="0"/>
          </a:p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</a:defRPr>
            </a:pPr>
            <a:r>
              <a:rPr lang="ru-RU" dirty="0"/>
              <a:t>Как упростить учет? </a:t>
            </a:r>
            <a:endParaRPr lang="ru-RU" dirty="0">
              <a:latin typeface="+mj-lt"/>
              <a:ea typeface="+mj-ea"/>
              <a:cs typeface="+mj-cs"/>
              <a:sym typeface="Arial"/>
            </a:endParaRP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</a:defRPr>
            </a:pPr>
            <a:r>
              <a:rPr lang="ru-RU" dirty="0"/>
              <a:t>Есть множество удобных программ-планировщиков для компьютеров и смартфонов, которые </a:t>
            </a:r>
            <a:br>
              <a:rPr lang="ru-RU" dirty="0"/>
            </a:br>
            <a:r>
              <a:rPr lang="ru-RU" dirty="0"/>
              <a:t>помогают вести бюджет, грамотно распределять финансы. Например, программа вычитает </a:t>
            </a:r>
            <a:br>
              <a:rPr lang="ru-RU" dirty="0"/>
            </a:br>
            <a:r>
              <a:rPr lang="ru-RU" dirty="0"/>
              <a:t>из общего дохода обязательные траты на квартплату, образование или кредиты, а оставшуюся </a:t>
            </a:r>
            <a:br>
              <a:rPr lang="ru-RU" dirty="0"/>
            </a:br>
            <a:r>
              <a:rPr lang="ru-RU" dirty="0"/>
              <a:t>сумму пропорционально распределяет по дням или неделям. Планировщик подскажет, какую </a:t>
            </a:r>
            <a:br>
              <a:rPr lang="ru-RU" dirty="0"/>
            </a:br>
            <a:r>
              <a:rPr lang="ru-RU" dirty="0"/>
              <a:t>сумму нужно откладывать на крупные покупки, наглядно покажет, на что расходуются деньги. </a:t>
            </a:r>
            <a:br>
              <a:rPr lang="ru-RU" dirty="0"/>
            </a:br>
            <a:r>
              <a:rPr lang="ru-RU" dirty="0"/>
              <a:t>Есть программы, доступ к которым может быть у нескольких человек.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</a:defRPr>
            </a:pPr>
            <a:br>
              <a:rPr lang="ru-RU" dirty="0"/>
            </a:br>
            <a:r>
              <a:rPr lang="ru-RU" dirty="0"/>
              <a:t>Поищите в интернете, поспрашивайте у знакомых, попробуйте разные приложения и выберите подходящий </a:t>
            </a:r>
            <a:br>
              <a:rPr lang="ru-RU" dirty="0"/>
            </a:br>
            <a:r>
              <a:rPr lang="ru-RU" dirty="0"/>
              <a:t>для себя дневник доходов и расходов.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9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Шаг 2. Проанализируйте доходы и расходы </a:t>
            </a:r>
            <a:endParaRPr lang="ru-RU" dirty="0">
              <a:latin typeface="Proxima Nova Rg" panose="02000506030000020004" pitchFamily="2" charset="0"/>
              <a:ea typeface="+mj-ea"/>
              <a:cs typeface="+mj-cs"/>
              <a:sym typeface="Arial"/>
            </a:endParaRP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Выясните, какие расходы у вас повторяются из месяца в месяц и сколько денег вам нужно.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Определите, сколько в среднем вы тратите ежемесячно на медицину, одежду, продукты, транспорт и связь.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535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Шаг 3. Сформулируйте цели</a:t>
            </a:r>
            <a:endParaRPr lang="ru-RU" sz="3600"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Цели — то, ради чего вы составляете план. Определите срок, за который </a:t>
            </a:r>
            <a:br>
              <a:rPr lang="ru-RU" dirty="0"/>
            </a:br>
            <a:r>
              <a:rPr lang="ru-RU" dirty="0"/>
              <a:t>вы планируете этих целей достичь. Планирование может быть долгосрочным </a:t>
            </a:r>
            <a:br>
              <a:rPr lang="ru-RU" dirty="0"/>
            </a:br>
            <a:r>
              <a:rPr lang="ru-RU" dirty="0"/>
              <a:t>(на 5, 10 и даже 20 лет) или краткосрочным — на несколько месяцев.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63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Шаг 4. Составьте план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Учтите в нем свои ежемесячные траты. Проработайте разные варианты достижения целей: </a:t>
            </a:r>
            <a:br>
              <a:rPr lang="ru-RU" dirty="0"/>
            </a:br>
            <a:r>
              <a:rPr lang="ru-RU" dirty="0"/>
              <a:t>накопить, взять деньги в долг, получить кредит. </a:t>
            </a:r>
            <a:br>
              <a:rPr lang="ru-RU" dirty="0"/>
            </a:br>
            <a:r>
              <a:rPr lang="ru-RU" dirty="0"/>
              <a:t>Для каждой цели выберите те, которых будете придерживаться в плане </a:t>
            </a:r>
            <a:br>
              <a:rPr lang="ru-RU" dirty="0"/>
            </a:br>
            <a:r>
              <a:rPr lang="ru-RU" dirty="0"/>
              <a:t>и в жизни. Не забудьте учесть в плане сумму, которую будете откладывать </a:t>
            </a:r>
            <a:br>
              <a:rPr lang="ru-RU" dirty="0"/>
            </a:br>
            <a:r>
              <a:rPr lang="ru-RU" dirty="0"/>
              <a:t>на сбережения, подумать о будущей пенсии и страховке </a:t>
            </a:r>
            <a:br>
              <a:rPr lang="ru-RU" dirty="0"/>
            </a:br>
            <a:r>
              <a:rPr lang="ru-RU" dirty="0"/>
              <a:t>(особенно если собираетесь брать кредит).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10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20" y="-977900"/>
            <a:ext cx="1903680" cy="76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468600"/>
            <a:ext cx="4232872" cy="99377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071769"/>
            <a:ext cx="9144000" cy="99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50921" y="4612883"/>
            <a:ext cx="284372" cy="2808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28650" marR="0" indent="-171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20139" marR="0" indent="-2057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F5D6DC-904A-D546-94ED-CF0CC4665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AB0D64-9F10-5F41-9F09-C01DEB9B4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77BB52-DF69-D54B-9E52-7BBBE1BCF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F446D9-09C1-8C4F-8783-419253A43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54EBED-44BD-FF41-8D6D-9E9924FB9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B77386-0488-6F40-A6FD-919284C1B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C0DADD-23C7-1D4C-8F08-97DA40C70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625B62-A7D1-7B42-BDCE-3A6471173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9AFA89-5DCC-A648-9774-9EAFC445A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 txBox="1"/>
          <p:nvPr/>
        </p:nvSpPr>
        <p:spPr>
          <a:xfrm>
            <a:off x="5911931" y="-1236847"/>
            <a:ext cx="498763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800"/>
            </a:lvl1pPr>
          </a:lstStyle>
          <a:p>
            <a:r>
              <a:t>ЧЕТЫРЕ ПРОСТЫХ ШАГА</a:t>
            </a:r>
          </a:p>
        </p:txBody>
      </p:sp>
      <p:pic>
        <p:nvPicPr>
          <p:cNvPr id="114" name="Рисунок 2" descr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-2339755"/>
            <a:ext cx="5486400" cy="1972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F89ED0-1339-3047-8B24-7C8341B1A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7BF15D-BF56-B945-B52C-2F8BD06B4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18C359-BAC3-464E-9E2D-1B4C3D7B9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44D372-AAA2-DE4E-A04B-367E33A67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6F11BC-8050-D643-845C-14AB156C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1460</Words>
  <Application>Microsoft Macintosh PowerPoint</Application>
  <PresentationFormat>Экран (16:9)</PresentationFormat>
  <Paragraphs>65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Proxima Nova</vt:lpstr>
      <vt:lpstr>Proxima Nova Rg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ПЛАН СЕМЬИ </dc:title>
  <cp:lastModifiedBy>Microsoft Office User</cp:lastModifiedBy>
  <cp:revision>10</cp:revision>
  <dcterms:modified xsi:type="dcterms:W3CDTF">2021-08-10T07:07:11Z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1109762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