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</p:sldIdLst>
  <p:sldSz cx="9144000" cy="5143500" type="screen16x9"/>
  <p:notesSz cx="6662738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FF"/>
    <a:srgbClr val="6600FF"/>
    <a:srgbClr val="0066FF"/>
    <a:srgbClr val="CCCCFF"/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9" autoAdjust="0"/>
    <p:restoredTop sz="71717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344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2358" y="84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C998E-770B-4BF2-BC10-9DFA1C77740F}" type="datetimeFigureOut">
              <a:rPr lang="ru-RU" smtClean="0"/>
              <a:pPr/>
              <a:t>10.08.2021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143A2-0973-4741-9795-DB9DE7D94B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xfrm>
            <a:off x="888365" y="4715153"/>
            <a:ext cx="4886008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9425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Почему денег все время не хватает? 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Многие люди постоянно задаются этим вопросом. Самый частый ответ, независимо от уровня дохода человека, –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«мой доход слишком мал». </a:t>
            </a:r>
          </a:p>
          <a:p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Такой ответ можно услышать как от школьника, получающего карманные деньги от родителей,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так и от вполне успешного топ-менеджера </a:t>
            </a:r>
            <a:r>
              <a:rPr lang="en-US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c </a:t>
            </a: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высокой заработной платой. И тот и другой не правы.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Дело не столько в доходах, сколько в расходах. 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Многие люди просто не знают, куда утекают их деньги, потому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 не умеют планировать и контролировать свои расходы. 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Именно этому мы сегодня и попробуем с вами научиться.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 значит не поддаваться соблазнам? Это значит – верно расставлять приоритеты, то есть планировать. 10% детей из предыдущего примера смогли спланировать свой материальный успех и не поддались соблазнам.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Потратить все время вне школы на компьютерные игры или внимательно отнестись к выполнению домашнего задания, заняться спортом, музыкой (например, научиться играть на гитаре), начать учить новый иностранный язык, но при этом еще и успеть поиграть в  любимую игру? Что для вас проще и приятней? Это и есть ваш соблазн. Что гораздо полезнее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перспективе?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Такие решения сегодня принимает каждый из вас, и выбрать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верный шаг – ваша ответственность.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Итак, что же такое планирование?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Как видим, кот продолжает развлекаться, охотясь на все, что шевелится.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Нас это не удивляет. Но должен ли человек вести себя так же?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Разумный человек способен ставить перед собой гораздо более долгосрочные и интересные цели.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Человек соизмеряет имеющиеся у него ресурсы (то есть свой личный, человеческий капитал),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время, которое ему нужно на достижение поставленной цели и определяет необходимые шаги.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Как же он это делает? Рассмотрим подробнее.</a:t>
            </a:r>
          </a:p>
          <a:p>
            <a:endParaRPr lang="ru-RU" sz="14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Задачи финансового планирования.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Оценка текущего финансового положения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Определение реальных финансовых целей и расстановка приоритетов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Распределение денег в зависимости от приоритетов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Выбор оптимального пути достижения целей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Контроль достижения целей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Пункт первый. Что значит – оценить свое финансовое положение?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Это значит, нужно понять, какой у  вас бюджет.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Иными словами, хватает ли вам текущих доходов на текущие расходы. </a:t>
            </a:r>
          </a:p>
          <a:p>
            <a:pPr>
              <a:lnSpc>
                <a:spcPct val="120000"/>
              </a:lnSpc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Далее на наглядном примере мы покажем, как это выглядит.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Пункт второй. Когда разобрались с бюджетом, можно задуматься о желанной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реальной финансовой цели. Здесь тоже есть взаимосвязь с вашим личным, человеческим капиталом. 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Если вы уже умеете играть, например, на гитаре, то действительно есть смысл помечтать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об организации рок-концерта. </a:t>
            </a:r>
          </a:p>
          <a:p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Если нет, то пока имеет смысл приземлить свои мечты и сначала поставить себе цель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приобрести гитару и взять уроки игры на ней.</a:t>
            </a:r>
          </a:p>
          <a:p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Чем же отличается мечта от цели</a:t>
            </a:r>
            <a:r>
              <a:rPr lang="en-GB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? 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Цель должна быть конкретна и исполнима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запланированный отрезок времени. </a:t>
            </a:r>
          </a:p>
          <a:p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Для упрощения примера в дальнейшем мы будем считать, что этот молодой человек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поставил себе цель приобрести горный велосипед за 15 тыс. рублей. </a:t>
            </a:r>
          </a:p>
          <a:p>
            <a:endParaRPr lang="ru-RU" sz="14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Пункт третий – распределение текущих доходов таким образом, чтобы достичь поставленной финансовой цели.</a:t>
            </a:r>
          </a:p>
          <a:p>
            <a:pPr>
              <a:defRPr sz="1100"/>
            </a:pPr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182563" indent="-182563">
              <a:buFont typeface="Arial" panose="020B0604020202020204" pitchFamily="34" charset="0"/>
              <a:buChar char="•"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Текущие средства — деньги для ежедневных расходов: обеды, проезд.</a:t>
            </a:r>
          </a:p>
          <a:p>
            <a:pPr marL="182563" indent="-182563">
              <a:buFont typeface="Arial" panose="020B0604020202020204" pitchFamily="34" charset="0"/>
              <a:buChar char="•"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Накопления — запас денег на непредвиденные ситуации и будущие расходы:   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путешествия, образование, помощь близким. </a:t>
            </a:r>
          </a:p>
          <a:p>
            <a:pPr marL="182563" indent="-182563">
              <a:buFont typeface="Arial" panose="020B0604020202020204" pitchFamily="34" charset="0"/>
              <a:buChar char="•"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Средства для приумножения — деньги, с помощью которых можно получить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дополнительный доход: вклады, ценные бумаги, инвестиции в бизнес.</a:t>
            </a:r>
          </a:p>
          <a:p>
            <a:pPr>
              <a:defRPr sz="1100"/>
            </a:pPr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Кто-то скажет, что это идеальная, почти недостижимая схема. 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реальности соотношение этих трех частей ваших денег может быть иным,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но очень желательно, чтобы в вашем финансовом планировании присутствовали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все три части. </a:t>
            </a:r>
          </a:p>
          <a:p>
            <a:pPr algn="just">
              <a:spcBef>
                <a:spcPts val="0"/>
              </a:spcBef>
              <a:defRPr sz="1100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Следующий важный пункт – как контролировать свои деньги.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 отсутствии контроля, как известно, у денег появляется такая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способность, как утекание сквозь пальцы.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финансовом планировании важна последовательность шагов.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Это не значит, что план нельзя менять в зависимости от обстоятельств,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но важно помнить об определенном вами приоритете, о своей цели. </a:t>
            </a:r>
          </a:p>
          <a:p>
            <a:pPr>
              <a:lnSpc>
                <a:spcPct val="120000"/>
              </a:lnSpc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Иначе может получиться, как в примере с котом.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Кота  подвели инстинкты. Ему простительно. А вам?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Если вы копили-копили на какую-то важную для вас вещь,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 потом вдруг сорвались и на все деньги накупили пиццы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 мороженым?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Не менее важными могут оказаться такие навыки, как умение программировать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или работать с базами данных, писать интересные тексты, знать иностранные языки,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хорошо разбираться в современных технологиях и так далее.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Возможно, даже коту бывает обидно осознавать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свои ошибки… А вам?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dirty="0">
              <a:solidFill>
                <a:schemeClr val="tx1"/>
              </a:solidFill>
            </a:endParaRP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 еще очень важно помнить про инфляцию.</a:t>
            </a:r>
          </a:p>
          <a:p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200" b="1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 такое инфляция?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Инфляция — это устойчивый рост общего уровня цен на товары и услуги.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 этом отдельные товары могут заметно дорожать, другие — дешеветь,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 третьи — вообще не меняться в цене.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 планировании всегда учитывайте инфляцию. Ведь пока вы копите,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товар может подорожать, и вам не хватит денег, чтобы его купить. </a:t>
            </a:r>
          </a:p>
          <a:p>
            <a:pPr>
              <a:lnSpc>
                <a:spcPct val="120000"/>
              </a:lnSpc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Например, вы хотите купить велосипед. Сегодня он стоит 15 000 рублей.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Вы рассчитали, что сможете накопить эти деньги за год.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>
              <a:lnSpc>
                <a:spcPct val="120000"/>
              </a:lnSpc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 этом вы должны учесть, что к этому времени велосипед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подорожает из-за инфляции. </a:t>
            </a:r>
          </a:p>
          <a:p>
            <a:pPr>
              <a:lnSpc>
                <a:spcPct val="120000"/>
              </a:lnSpc>
              <a:defRPr sz="1100"/>
            </a:pP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Если инфляция будет 4%, то вам придется заплатить за велосипед 15 600 рублей,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то есть на 600 рублей больше.  Включайте инфляцию в ваш финансовый план,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чтобы к моменту покупки нужная сумма была у вас на руках. </a:t>
            </a:r>
          </a:p>
          <a:p>
            <a:pPr>
              <a:spcBef>
                <a:spcPts val="0"/>
              </a:spcBef>
              <a:defRPr sz="1100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Как же это сделать?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Ничего сверхъестественного, просто нужно набраться терпения при движении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 своей финансовой цели и быть очень дисциплинированным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Представьте себе такую ситуацию: каждый учебный день родители дают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вам 100 рублей на карманные расходы. На что вы потратите эти деньги?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 если не тратить их все, а только половину?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Тогда каждый день вы сможете откладывать 50 рублей, за неделю – 250 рублей,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за месяц – примерно 1000 рублей.</a:t>
            </a:r>
          </a:p>
          <a:p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Ну а если за вами нет серьезных «грехов», то можно рассчитывать, что на Новый год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Дед Мороз принесет еще некоторую сумму в вашу копилку, да и на день рождения тоже.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 этом, если вы просто держите деньги в копилке или  тумбочке, то их там всегда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будет ровно столько, сколько вы положили, и с учетом инфляции копить на заветную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цель придется дольше. </a:t>
            </a:r>
          </a:p>
          <a:p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Помните, что с 14 лет вы имеете право открыть счет в банке и класть деньги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 депозит. Дополнительный доход от депозита позволит вам быстрее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накопить нужную сумму. </a:t>
            </a:r>
          </a:p>
          <a:p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 предыдущем слайде мы показали, как может выглядеть личный финансовый план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виде простейшей таблицы в формате </a:t>
            </a:r>
            <a:r>
              <a:rPr lang="en-US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Excel</a:t>
            </a: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. 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Однако составить личный финансовый план сегодня можно и другим путем,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например с помощью продвинутых приложений для ваших гаджетов.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Каждый может выбрать сам, как ему удобнее вести учет и планировать.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Для начала полезно просто в том же </a:t>
            </a:r>
            <a:r>
              <a:rPr lang="en-US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Excel</a:t>
            </a: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сделать приблизительный расчет,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чтобы понять, как быстро вы сможете накопить на свою финансовую цель.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Итак, цель достигнута. И даже можно покатать кота. Или не кота.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3" name="Shape 2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Давайте подведем итоги и выделим основные правила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успешного финансового плана.</a:t>
            </a:r>
          </a:p>
          <a:p>
            <a:pPr algn="l">
              <a:spcBef>
                <a:spcPts val="0"/>
              </a:spcBef>
              <a:defRPr sz="1100"/>
            </a:pPr>
            <a:endParaRPr lang="ru-RU" sz="14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Во-первых, вы должны помнить, что любые решения начинаются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с хорошего плана. Чтобы добиться цели, нужно продумать шаги, которые приведут вас к успеху.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Вспомните любой блокбастер. В нем у каждого героя есть план, как победить злодея.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Без плана трудно, практически невозможно достичь </a:t>
            </a:r>
            <a:r>
              <a:rPr lang="ru-RU" sz="12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цели.м</a:t>
            </a: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Автор романа «Робинзон Крузо» Даниель Дефо говорил, что он написал книгу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 самом богатом человеке в мире. Не имея практически ничего, он выжил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 необитаемом острове. Если составить список качеств, которые ему в этом помогли,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придется издать еще одну книгу. А ведь Робинзон не выделялся ничем особенным.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Просто в экстремальных условиях ему пришлось использовать все свои способности и знания.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Любая черта человеческой натуры имеет «экономическое» значение, важно лишь правильно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ее применить. Умение петь, играть на музыкальном инструменте, общаться с другими людьми,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иметь спортивные достижения – все это может стать вашей «фишкой».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Во-вторых, финансовый план всегда можно изменить и улучшить.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Дело в том, что существуют внешние факторы, которые могут повлиять на ваш план: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желанный велосипед может подорожать, ваш доход может уменьшиться или увеличиться,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вам могут понадобиться деньги, чтобы помочь другу.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Учитывая новые обстоятельства, вы можете корректировать ваш план.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В-третьих, вы должны учитывать непредвиденные расходы.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Давайте представим, что ваш путь к цели – это путешествие.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Когда вы отправляетесь в путешествие, вы должны просчитать все затраты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отложить деньги на неожиданные расходы.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Например, у вас может заболеть зуб во время путешествия, и вам понадобится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платная помощь врача. Или вам придется взять велосипед в аренду, чтобы добраться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до нужной точки.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Умные и успешные люди всегда просчитывают непредвиденные расходы,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чтобы быть готовыми ко всему.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Начните с чего-то простого.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 потом, достигнув первой цели и овладев методом личного финансового планирования,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можно ставить следующую, более амбициозную, когда-то казавшуюся абсолютно несбыточной. 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Окружающие вас люди будут относиться как минимум с уважением.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Потому что вы умеете ставить цели и достигать их, а это дорогого стоит. </a:t>
            </a:r>
          </a:p>
          <a:p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12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</a:t>
            </a:r>
            <a:br>
              <a:rPr lang="ru-RU" dirty="0"/>
            </a:br>
            <a:r>
              <a:rPr lang="ru-RU" dirty="0"/>
              <a:t>на вопросы о разных финансовых услугах, научитесь разбираться в их преимуществах и рисках. </a:t>
            </a:r>
            <a:br>
              <a:rPr lang="ru-RU" dirty="0"/>
            </a:br>
            <a:r>
              <a:rPr lang="ru-RU" dirty="0"/>
              <a:t>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</a:t>
            </a:r>
            <a:r>
              <a:rPr lang="ru-RU"/>
              <a:t>, </a:t>
            </a:r>
            <a:br>
              <a:rPr lang="ru-RU"/>
            </a:br>
            <a:r>
              <a:rPr lang="ru-RU"/>
              <a:t>воспользуйтесь </a:t>
            </a:r>
            <a:r>
              <a:rPr lang="ru-RU" dirty="0"/>
              <a:t>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Не менее важными могут оказаться такие навыки, как умение программировать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или работать с базами данных, писать интересные тексты, знать иностранные языки,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хорошо разбираться в современных технологиях и так далее.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Наличие у  вашей семьи материальных ценностей также можно считать частью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вашего личного финансового капитала.  Но полезно задуматься, насколько целесообразно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владение той или иной вещью. Например, машина вам нужна, если вы каждый день ездите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на ней по делам. А когда машина просто стоит на стоянке или в гараже, а пользуетесь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вы ею раз в месяц для поездки на дачу, то уже возникает вопрос о целесообразности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регулярных расходов на обслуживание данного имущества. 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Если мы все от рождения столь сказочно богаты, то почему же нас не окружают </a:t>
            </a:r>
          </a:p>
          <a:p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только успешные и состоятельные люди?</a:t>
            </a:r>
          </a:p>
          <a:p>
            <a:pPr marL="268216" indent="-268216"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Требуется многолетняя работа, направленная на поиск своего человеческого капитала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его развитие. Необходимо «найти себя». </a:t>
            </a:r>
          </a:p>
          <a:p>
            <a:pPr marL="268216" indent="-268216"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Применить свой человеческий капитал и конвертировать его в деньги удается не всем.</a:t>
            </a:r>
          </a:p>
          <a:p>
            <a:pPr marL="268216" indent="-268216">
              <a:buAutoNum type="arabicPeriod"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Даже те, кто нашел применение своему человеческому капиталу, не всегда могут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грамотно распорядиться заработанными деньгами.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Чтобы не потерять и приумножить имеющийся капитал, нужен личный финансовый план.</a:t>
            </a:r>
          </a:p>
          <a:p>
            <a:pPr marL="268216" indent="-268216"/>
            <a:endParaRPr lang="ru-RU" sz="8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268216" indent="-268216"/>
            <a:r>
              <a:rPr lang="ru-RU" sz="1200" b="1" i="1" u="sng" dirty="0">
                <a:solidFill>
                  <a:schemeClr val="bg1"/>
                </a:solidFill>
                <a:latin typeface="Proxima Nova Rg" panose="02000506030000020004" pitchFamily="2" charset="0"/>
              </a:rPr>
              <a:t>Вопрос:</a:t>
            </a: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чем отличается план человека от плана кота?</a:t>
            </a:r>
          </a:p>
          <a:p>
            <a:pPr marL="268216" indent="-268216"/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     Кот не способен на долгосрочное планирование, он может думать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только об удовлетворении сиюминутных потребностей.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личном финансовом плане главное – это контроль и учет расходов.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Это не значит, что не нужно учитывать доходы, но с ними все проще, потому что,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как правило, источников доходов не так уж много.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А вот способов потратить деньги гораздо больше. И хочется еще больше,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потому что вокруг море соблазнов.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</a:p>
          <a:p>
            <a:r>
              <a:rPr lang="ru-RU" sz="1400" b="1" i="1" u="sng" dirty="0">
                <a:solidFill>
                  <a:schemeClr val="bg1"/>
                </a:solidFill>
                <a:latin typeface="Proxima Nova Rg" panose="02000506030000020004" pitchFamily="2" charset="0"/>
              </a:rPr>
              <a:t>Вопрос аудитории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: на все ли ваши желания вам хватает денег? </a:t>
            </a:r>
          </a:p>
          <a:p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Большинству людей не хватает, и это нормально, иначе общество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не развивалось бы – просто не было бы стимула. </a:t>
            </a:r>
          </a:p>
          <a:p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r>
              <a:rPr lang="ru-RU" sz="1400" b="1" i="1" u="sng" dirty="0">
                <a:solidFill>
                  <a:schemeClr val="bg1"/>
                </a:solidFill>
                <a:latin typeface="Proxima Nova Rg" panose="02000506030000020004" pitchFamily="2" charset="0"/>
              </a:rPr>
              <a:t>Вопрос аудитории: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что же делать, если на все сразу не хватает,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как с этим жить?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5112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Кот не в состоянии это сделать, он находится во власти инстинктов.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Вы – в состоянии. Вряд ли вы вместе с вашим котом погонитесь за мышкой,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не так ли? Ну а если на месте мышки окажется новая модель телефона?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вы с ума сходите от желания ею обладать, хотя у вас и предыдущая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модель прекрасно работает. Что вы сделаете в такой ситуации? 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Единственно верного ответа тут нет, но у каждого выбора </a:t>
            </a:r>
            <a:b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2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есть свои последствия.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В 70-х годах прошлого века ученые провели эксперимент. Они выбрали 600 детей от 4 до 12 лет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предложили им съесть </a:t>
            </a:r>
            <a:r>
              <a:rPr lang="ru-RU" sz="14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зефирку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сразу или подождать 7 минут </a:t>
            </a:r>
            <a:r>
              <a:rPr lang="ru-RU" sz="14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иполучить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 еще несколько штук. 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90% детей сразу съели </a:t>
            </a:r>
            <a:r>
              <a:rPr lang="ru-RU" sz="14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зефирку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, и лишь 10% детей смогли не поддаться соблазну и получили больше </a:t>
            </a:r>
            <a:r>
              <a:rPr lang="ru-RU" sz="14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зефирок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Дальнейшее наблюдение показало, что дети, поддавшиеся искушению, имели более низкие оценки в школе.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Через 40 лет, когда дети превратились во взрослых людей,  ученые снова собрали участников эксперимента.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Оказалось, что дети, которые смогли подождать и получили больше </a:t>
            </a:r>
            <a:r>
              <a:rPr lang="ru-RU" sz="1400" i="1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зефирок</a:t>
            </a: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, достигли в жизни большего успеха.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endParaRPr lang="ru-RU" sz="1400" i="1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/>
            </a:pP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Этот тест показывает, что нужно принимать обдуманные решения </a:t>
            </a:r>
            <a:b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</a:br>
            <a:r>
              <a:rPr lang="ru-RU" sz="1400" i="1" dirty="0">
                <a:solidFill>
                  <a:schemeClr val="bg1"/>
                </a:solidFill>
                <a:latin typeface="Proxima Nova Rg" panose="02000506030000020004" pitchFamily="2" charset="0"/>
              </a:rPr>
              <a:t>и расставлять приоритеты, чтобы добиться большего. Не нужно поддаваться соблазнам.</a:t>
            </a:r>
          </a:p>
          <a:p>
            <a:pPr>
              <a:spcBef>
                <a:spcPts val="0"/>
              </a:spcBef>
              <a:defRPr sz="1100"/>
            </a:pPr>
            <a:endParaRPr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xfrm>
            <a:off x="8472485" y="4669224"/>
            <a:ext cx="393310" cy="380226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8/10/21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notesSlides/notesSlide1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notesSlides/notesSlide18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notesSlides/notesSlide19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notesSlides/notesSlide20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notesSlides/notesSlide2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notesSlides/notesSlide27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notesSlides/notesSlide32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1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3B790E-CB83-B841-A861-30E8E7BC2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5413E-9551-A648-8B77-2B4F1D03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F8229F-2295-834C-882F-9C3642951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3E1F2D-8CBF-AD4C-9104-25ED12EF9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952E6-D666-6941-8251-DCCE2543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2C8E7-7E90-A34C-B3FE-CA49812F1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7CC1F8-3D3A-424C-8398-22DA9B0C6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AB4B6-E05E-4A45-A028-21DFFB3C7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EF11F3-D522-A64A-8F58-40E8D69F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F7FA8F-EA19-9541-A177-C28C8540D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068AD-AA2D-FB47-89C7-7A8FD32BE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BE35A2-2379-D944-BE1F-2B76D65F5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1998D4-0235-924B-8E72-E7978C4361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27555A-6D97-6D43-84FE-C4DAD5FA8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313ED4-4742-7B43-B944-1D49F6C0B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7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26C7D-0C1D-FB49-911C-42C3D06E0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E7512-A3A0-AF41-93FC-89D2C0B38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15D352-92EF-1340-9BDC-C76B6CA4E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78541-4C80-9045-A24F-211B5424A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82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A804D5-55D9-914E-86EB-F2AF689D5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2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09A072-79AB-F649-B387-A204C5EE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1A6E26-9BE2-6647-9284-911B1AAAC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518875-9E62-544F-A4BF-D46C34810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BBF43-9C71-2A46-9DD2-E64D9FBA4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745AD7-CD20-8B4E-BAC1-C77AB958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FFA49F-3948-6A44-BFDE-EFF69002D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384BF-14C1-8045-92D0-F1F536748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2BEC57-1DDB-F44D-901D-942BDBAC1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24F089-BC46-D549-A578-8A7987F68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A725B-D4E3-9046-B808-56AEE8647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AE80F-D81A-5944-8646-55347B3F9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CFB7F3-C992-5B49-A2F2-3A463CCE9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4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8AAB9C-5028-4F4D-A896-B0971EDEC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-light-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imple-light-2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-light-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1863</TotalTime>
  <Words>2308</Words>
  <Application>Microsoft Macintosh PowerPoint</Application>
  <PresentationFormat>Экран (16:9)</PresentationFormat>
  <Paragraphs>103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Proxima Nova Rg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AlKol</dc:creator>
  <cp:lastModifiedBy>Microsoft Office User</cp:lastModifiedBy>
  <cp:revision>130</cp:revision>
  <cp:lastPrinted>2017-09-25T07:33:05Z</cp:lastPrinted>
  <dcterms:modified xsi:type="dcterms:W3CDTF">2021-08-10T07:16:41Z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1907926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